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333" r:id="rId3"/>
    <p:sldId id="294" r:id="rId4"/>
    <p:sldId id="295" r:id="rId5"/>
    <p:sldId id="317" r:id="rId6"/>
    <p:sldId id="318" r:id="rId7"/>
    <p:sldId id="320" r:id="rId8"/>
    <p:sldId id="319" r:id="rId9"/>
    <p:sldId id="321" r:id="rId10"/>
    <p:sldId id="322" r:id="rId11"/>
    <p:sldId id="323" r:id="rId12"/>
    <p:sldId id="328" r:id="rId13"/>
    <p:sldId id="326" r:id="rId14"/>
    <p:sldId id="325" r:id="rId15"/>
    <p:sldId id="327" r:id="rId16"/>
    <p:sldId id="331" r:id="rId17"/>
    <p:sldId id="293" r:id="rId18"/>
    <p:sldId id="332" r:id="rId19"/>
    <p:sldId id="316" r:id="rId20"/>
    <p:sldId id="324" r:id="rId21"/>
    <p:sldId id="329" r:id="rId22"/>
    <p:sldId id="330"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864"/>
    <a:srgbClr val="FD0101"/>
    <a:srgbClr val="010101"/>
    <a:srgbClr val="3A3A3A"/>
    <a:srgbClr val="FFFFFF"/>
    <a:srgbClr val="FE0000"/>
    <a:srgbClr val="0171B9"/>
    <a:srgbClr val="E6E6E6"/>
    <a:srgbClr val="4BAEFF"/>
    <a:srgbClr val="003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50" autoAdjust="0"/>
    <p:restoredTop sz="71050" autoAdjust="0"/>
  </p:normalViewPr>
  <p:slideViewPr>
    <p:cSldViewPr snapToGrid="0">
      <p:cViewPr varScale="1">
        <p:scale>
          <a:sx n="95" d="100"/>
          <a:sy n="95" d="100"/>
        </p:scale>
        <p:origin x="1481" y="6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E674B-EABE-4B0B-9DD2-C57562C8675A}" type="datetimeFigureOut">
              <a:rPr lang="en-GB" smtClean="0"/>
              <a:t>15/03/2023</a:t>
            </a:fld>
            <a:endParaRPr lang="en-GB"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9C9D4-7164-4F83-AB02-13E79841D3B6}" type="slidenum">
              <a:rPr lang="en-GB" smtClean="0"/>
              <a:t>‹#›</a:t>
            </a:fld>
            <a:endParaRPr lang="en-GB" dirty="0"/>
          </a:p>
        </p:txBody>
      </p:sp>
    </p:spTree>
    <p:extLst>
      <p:ext uri="{BB962C8B-B14F-4D97-AF65-F5344CB8AC3E}">
        <p14:creationId xmlns:p14="http://schemas.microsoft.com/office/powerpoint/2010/main" val="109316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bi.nlm.nih.gov/pmc/articles/PMC4285950/figure/fig0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2</a:t>
            </a:fld>
            <a:endParaRPr lang="en-GB" dirty="0"/>
          </a:p>
        </p:txBody>
      </p:sp>
    </p:spTree>
    <p:extLst>
      <p:ext uri="{BB962C8B-B14F-4D97-AF65-F5344CB8AC3E}">
        <p14:creationId xmlns:p14="http://schemas.microsoft.com/office/powerpoint/2010/main" val="3384115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PPN = </a:t>
            </a:r>
            <a:r>
              <a:rPr lang="en-GB" b="0" i="0" dirty="0">
                <a:solidFill>
                  <a:srgbClr val="2E2E2E"/>
                </a:solidFill>
                <a:effectLst/>
                <a:latin typeface="ElsevierGulliver"/>
              </a:rPr>
              <a:t>pedunculopontine nucleus (brainstem)</a:t>
            </a:r>
            <a:endParaRPr lang="en-GB" b="1" dirty="0"/>
          </a:p>
          <a:p>
            <a:endParaRPr lang="en-GB" b="1" dirty="0"/>
          </a:p>
          <a:p>
            <a:r>
              <a:rPr lang="en-GB" b="1" dirty="0"/>
              <a:t>Figure 3. </a:t>
            </a:r>
            <a:r>
              <a:rPr lang="en-GB" dirty="0"/>
              <a:t>Power spectral density of LFPs recorded in the M1, STN, and PPN. (A, C, E) During walking, power in the beta band was significantly increased in M1 (15–24 Hz), STN (13–28 Hz), and PPN (14–22 Hz) of 6-OHDA lesion rats (red) compared with sham lesion rats (blue). (B, D, F) During resting, power was significantly increased in M1 (21–35 Hz) in 6-OHDA lesion rats (B); no group differences were observed in STN (D) or PPN (F). Data are presented as mean ± standard error of the mean (SEM). The shaded area depicts the</a:t>
            </a:r>
            <a:endParaRPr lang="en-GB" b="0" dirty="0"/>
          </a:p>
          <a:p>
            <a:endParaRPr lang="en-GB" b="1" dirty="0"/>
          </a:p>
          <a:p>
            <a:r>
              <a:rPr lang="en-GB" b="1" dirty="0"/>
              <a:t>Figure 4. </a:t>
            </a:r>
            <a:r>
              <a:rPr lang="en-GB" dirty="0"/>
              <a:t>Coherence between each pair of the three regions (M1, STN, and PPN) during walking and resting. (A, C, E) During walking, coherences of M1-STN, M1-PPN, and STN-PPN were increased in the frequency ranges of 10–34 Hz, 11–36 Hz, and 14–28 Hz, respectively, in 6-OHDA lesion rats (red) compared with sham lesion rats (blue). (B, D, F) During resting, there were no group differences. Data are depicted as means ± SEM. The shaded area depicts the frequency range of significant group differences.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16</a:t>
            </a:fld>
            <a:endParaRPr lang="en-GB" dirty="0"/>
          </a:p>
        </p:txBody>
      </p:sp>
    </p:spTree>
    <p:extLst>
      <p:ext uri="{BB962C8B-B14F-4D97-AF65-F5344CB8AC3E}">
        <p14:creationId xmlns:p14="http://schemas.microsoft.com/office/powerpoint/2010/main" val="251498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20</a:t>
            </a:fld>
            <a:endParaRPr lang="en-GB" dirty="0"/>
          </a:p>
        </p:txBody>
      </p:sp>
    </p:spTree>
    <p:extLst>
      <p:ext uri="{BB962C8B-B14F-4D97-AF65-F5344CB8AC3E}">
        <p14:creationId xmlns:p14="http://schemas.microsoft.com/office/powerpoint/2010/main" val="749718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solidFill>
                  <a:srgbClr val="050406"/>
                </a:solidFill>
                <a:latin typeface="Times New Roman" panose="02020603050405020304" pitchFamily="18" charset="0"/>
              </a:rPr>
              <a:t>15·2 </a:t>
            </a:r>
            <a:r>
              <a:rPr lang="en-GB" sz="1800" b="0" i="0" u="none" strike="noStrike" baseline="0" dirty="0">
                <a:solidFill>
                  <a:srgbClr val="050406"/>
                </a:solidFill>
                <a:latin typeface="Arial" panose="020B0604020202020204" pitchFamily="34" charset="0"/>
              </a:rPr>
              <a:t>Discharge-rate distribution </a:t>
            </a:r>
            <a:r>
              <a:rPr lang="en-GB" sz="1800" b="0" i="0" u="none" strike="noStrike" baseline="0" dirty="0">
                <a:solidFill>
                  <a:srgbClr val="191719"/>
                </a:solidFill>
                <a:latin typeface="Arial" panose="020B0604020202020204" pitchFamily="34" charset="0"/>
              </a:rPr>
              <a:t>in </a:t>
            </a:r>
            <a:r>
              <a:rPr lang="en-GB" sz="1800" b="0" i="0" u="none" strike="noStrike" baseline="0" dirty="0">
                <a:solidFill>
                  <a:srgbClr val="050406"/>
                </a:solidFill>
                <a:latin typeface="Arial" panose="020B0604020202020204" pitchFamily="34" charset="0"/>
              </a:rPr>
              <a:t>the basal ganglia before and after MPTP. </a:t>
            </a:r>
            <a:r>
              <a:rPr lang="en-GB" sz="1800" b="0" i="1" u="none" strike="noStrike" baseline="0" dirty="0">
                <a:solidFill>
                  <a:srgbClr val="050406"/>
                </a:solidFill>
                <a:latin typeface="Arial" panose="020B0604020202020204" pitchFamily="34" charset="0"/>
              </a:rPr>
              <a:t>A, </a:t>
            </a:r>
            <a:r>
              <a:rPr lang="en-GB" sz="1800" b="0" i="0" u="none" strike="noStrike" baseline="0" dirty="0">
                <a:solidFill>
                  <a:srgbClr val="050406"/>
                </a:solidFill>
                <a:latin typeface="Arial" panose="020B0604020202020204" pitchFamily="34" charset="0"/>
              </a:rPr>
              <a:t>distribution of </a:t>
            </a:r>
            <a:r>
              <a:rPr lang="en-GB" sz="1800" b="0" i="0" u="none" strike="noStrike" baseline="0" dirty="0" err="1">
                <a:solidFill>
                  <a:srgbClr val="050406"/>
                </a:solidFill>
                <a:latin typeface="Arial" panose="020B0604020202020204" pitchFamily="34" charset="0"/>
              </a:rPr>
              <a:t>distharge</a:t>
            </a:r>
            <a:endParaRPr lang="en-GB" sz="1800" b="0" i="0" u="none" strike="noStrike" baseline="0" dirty="0">
              <a:solidFill>
                <a:srgbClr val="050406"/>
              </a:solidFill>
              <a:latin typeface="Arial" panose="020B0604020202020204" pitchFamily="34" charset="0"/>
            </a:endParaRPr>
          </a:p>
          <a:p>
            <a:pPr algn="l"/>
            <a:r>
              <a:rPr lang="en-GB" sz="1800" b="0" i="0" u="none" strike="noStrike" baseline="0" dirty="0">
                <a:solidFill>
                  <a:srgbClr val="050406"/>
                </a:solidFill>
                <a:latin typeface="Arial" panose="020B0604020202020204" pitchFamily="34" charset="0"/>
              </a:rPr>
              <a:t>rate in the striatum of MSNs, TANs, STN, </a:t>
            </a:r>
            <a:r>
              <a:rPr lang="en-GB" sz="1800" b="0" i="0" u="none" strike="noStrike" baseline="0" dirty="0" err="1">
                <a:solidFill>
                  <a:srgbClr val="050406"/>
                </a:solidFill>
                <a:latin typeface="Arial" panose="020B0604020202020204" pitchFamily="34" charset="0"/>
              </a:rPr>
              <a:t>GPe</a:t>
            </a:r>
            <a:r>
              <a:rPr lang="en-GB" sz="1800" b="0" i="0" u="none" strike="noStrike" baseline="0" dirty="0">
                <a:solidFill>
                  <a:srgbClr val="050406"/>
                </a:solidFill>
                <a:latin typeface="Arial" panose="020B0604020202020204" pitchFamily="34" charset="0"/>
              </a:rPr>
              <a:t>, and </a:t>
            </a:r>
            <a:r>
              <a:rPr lang="en-GB" sz="1800" b="0" i="0" u="none" strike="noStrike" baseline="0" dirty="0" err="1">
                <a:solidFill>
                  <a:srgbClr val="050406"/>
                </a:solidFill>
                <a:latin typeface="Arial" panose="020B0604020202020204" pitchFamily="34" charset="0"/>
              </a:rPr>
              <a:t>SNr</a:t>
            </a:r>
            <a:r>
              <a:rPr lang="en-GB" sz="1800" b="0" i="0" u="none" strike="noStrike" baseline="0" dirty="0">
                <a:solidFill>
                  <a:srgbClr val="050406"/>
                </a:solidFill>
                <a:latin typeface="Arial" panose="020B0604020202020204" pitchFamily="34" charset="0"/>
              </a:rPr>
              <a:t> before (contro</a:t>
            </a:r>
            <a:r>
              <a:rPr lang="en-GB" sz="1800" b="0" i="0" u="none" strike="noStrike" baseline="0" dirty="0">
                <a:solidFill>
                  <a:srgbClr val="AFAFB0"/>
                </a:solidFill>
                <a:latin typeface="Arial" panose="020B0604020202020204" pitchFamily="34" charset="0"/>
              </a:rPr>
              <a:t>·</a:t>
            </a:r>
            <a:r>
              <a:rPr lang="en-GB" sz="1800" b="0" i="0" u="none" strike="noStrike" baseline="0" dirty="0">
                <a:solidFill>
                  <a:srgbClr val="050406"/>
                </a:solidFill>
                <a:latin typeface="Arial" panose="020B0604020202020204" pitchFamily="34" charset="0"/>
              </a:rPr>
              <a:t>1, </a:t>
            </a:r>
            <a:r>
              <a:rPr lang="en-GB" sz="1800" b="0" i="0" u="none" strike="noStrike" baseline="0" dirty="0" err="1">
                <a:solidFill>
                  <a:srgbClr val="050406"/>
                </a:solidFill>
                <a:latin typeface="Arial" panose="020B0604020202020204" pitchFamily="34" charset="0"/>
              </a:rPr>
              <a:t>gray</a:t>
            </a:r>
            <a:r>
              <a:rPr lang="en-GB" sz="1800" b="0" i="0" u="none" strike="noStrike" baseline="0" dirty="0">
                <a:solidFill>
                  <a:srgbClr val="050406"/>
                </a:solidFill>
                <a:latin typeface="Arial" panose="020B0604020202020204" pitchFamily="34" charset="0"/>
              </a:rPr>
              <a:t>) and after (green)</a:t>
            </a:r>
          </a:p>
          <a:p>
            <a:pPr algn="l"/>
            <a:r>
              <a:rPr lang="en-GB" sz="1800" b="0" i="0" u="none" strike="noStrike" baseline="0" dirty="0">
                <a:solidFill>
                  <a:srgbClr val="050406"/>
                </a:solidFill>
                <a:latin typeface="Arial" panose="020B0604020202020204" pitchFamily="34" charset="0"/>
              </a:rPr>
              <a:t>MPTP treatment. </a:t>
            </a:r>
            <a:r>
              <a:rPr lang="en-GB" sz="1800" b="0" i="1" u="none" strike="noStrike" baseline="0" dirty="0" err="1">
                <a:solidFill>
                  <a:srgbClr val="050406"/>
                </a:solidFill>
                <a:latin typeface="Times New Roman" panose="02020603050405020304" pitchFamily="18" charset="0"/>
              </a:rPr>
              <a:t>lnset</a:t>
            </a:r>
            <a:r>
              <a:rPr lang="en-GB" sz="1800" b="0" i="1" u="none" strike="noStrike" baseline="0" dirty="0">
                <a:solidFill>
                  <a:srgbClr val="050406"/>
                </a:solidFill>
                <a:latin typeface="Times New Roman" panose="02020603050405020304" pitchFamily="18" charset="0"/>
              </a:rPr>
              <a:t>, </a:t>
            </a:r>
            <a:r>
              <a:rPr lang="en-GB" sz="1800" b="0" i="0" u="none" strike="noStrike" baseline="0" dirty="0">
                <a:solidFill>
                  <a:srgbClr val="050406"/>
                </a:solidFill>
                <a:latin typeface="Arial" panose="020B0604020202020204" pitchFamily="34" charset="0"/>
              </a:rPr>
              <a:t>mean discharge rate</a:t>
            </a:r>
            <a:r>
              <a:rPr lang="en-GB" sz="1800" b="0" i="0" u="none" strike="noStrike" baseline="0" dirty="0">
                <a:solidFill>
                  <a:srgbClr val="2C2C2D"/>
                </a:solidFill>
                <a:latin typeface="Arial" panose="020B0604020202020204" pitchFamily="34" charset="0"/>
              </a:rPr>
              <a:t>. </a:t>
            </a:r>
            <a:r>
              <a:rPr lang="en-GB" sz="1800" b="0" i="1" u="none" strike="noStrike" baseline="0" dirty="0">
                <a:solidFill>
                  <a:srgbClr val="050406"/>
                </a:solidFill>
                <a:latin typeface="Times New Roman" panose="02020603050405020304" pitchFamily="18" charset="0"/>
              </a:rPr>
              <a:t>B, </a:t>
            </a:r>
            <a:r>
              <a:rPr lang="en-GB" sz="1800" b="0" i="0" u="none" strike="noStrike" baseline="0" dirty="0">
                <a:solidFill>
                  <a:srgbClr val="050406"/>
                </a:solidFill>
                <a:latin typeface="Arial" panose="020B0604020202020204" pitchFamily="34" charset="0"/>
              </a:rPr>
              <a:t>relative changes to control. MSNs, medium spiny neurons;</a:t>
            </a:r>
          </a:p>
          <a:p>
            <a:pPr algn="l"/>
            <a:r>
              <a:rPr lang="en-US" sz="1800" b="0" i="0" u="none" strike="noStrike" baseline="0" dirty="0">
                <a:solidFill>
                  <a:srgbClr val="050406"/>
                </a:solidFill>
                <a:latin typeface="Arial" panose="020B0604020202020204" pitchFamily="34" charset="0"/>
              </a:rPr>
              <a:t>TANs, tonically active neurons; STN, subthalamic nucleus; </a:t>
            </a:r>
            <a:r>
              <a:rPr lang="en-US" sz="1800" b="0" i="0" u="none" strike="noStrike" baseline="0" dirty="0" err="1">
                <a:solidFill>
                  <a:srgbClr val="050406"/>
                </a:solidFill>
                <a:latin typeface="Arial" panose="020B0604020202020204" pitchFamily="34" charset="0"/>
              </a:rPr>
              <a:t>GPe</a:t>
            </a:r>
            <a:r>
              <a:rPr lang="en-US" sz="1800" b="0" i="0" u="none" strike="noStrike" baseline="0" dirty="0">
                <a:solidFill>
                  <a:srgbClr val="050406"/>
                </a:solidFill>
                <a:latin typeface="Arial" panose="020B0604020202020204" pitchFamily="34" charset="0"/>
              </a:rPr>
              <a:t>, globus pallidus external segment;</a:t>
            </a:r>
          </a:p>
          <a:p>
            <a:pPr algn="l"/>
            <a:r>
              <a:rPr lang="pt-BR" sz="1800" b="0" i="0" u="none" strike="noStrike" baseline="0" dirty="0">
                <a:solidFill>
                  <a:srgbClr val="050406"/>
                </a:solidFill>
                <a:latin typeface="Arial" panose="020B0604020202020204" pitchFamily="34" charset="0"/>
              </a:rPr>
              <a:t>SNr subst </a:t>
            </a:r>
            <a:r>
              <a:rPr lang="pt-BR" sz="1800" b="0" i="0" u="none" strike="noStrike" baseline="0" dirty="0">
                <a:solidFill>
                  <a:srgbClr val="AFAFB0"/>
                </a:solidFill>
                <a:latin typeface="Arial" panose="020B0604020202020204" pitchFamily="34" charset="0"/>
              </a:rPr>
              <a:t>- </a:t>
            </a:r>
            <a:r>
              <a:rPr lang="pt-BR" sz="1800" b="0" i="0" u="none" strike="noStrike" baseline="0" dirty="0">
                <a:solidFill>
                  <a:srgbClr val="191719"/>
                </a:solidFill>
                <a:latin typeface="Arial" panose="020B0604020202020204" pitchFamily="34" charset="0"/>
              </a:rPr>
              <a:t>' </a:t>
            </a:r>
            <a:r>
              <a:rPr lang="pt-BR" sz="1800" b="0" i="0" u="none" strike="noStrike" baseline="0" dirty="0">
                <a:solidFill>
                  <a:srgbClr val="050406"/>
                </a:solidFill>
                <a:latin typeface="Arial" panose="020B0604020202020204" pitchFamily="34" charset="0"/>
              </a:rPr>
              <a:t>antia nigra reticulata</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22</a:t>
            </a:fld>
            <a:endParaRPr lang="en-GB" dirty="0"/>
          </a:p>
        </p:txBody>
      </p:sp>
    </p:spTree>
    <p:extLst>
      <p:ext uri="{BB962C8B-B14F-4D97-AF65-F5344CB8AC3E}">
        <p14:creationId xmlns:p14="http://schemas.microsoft.com/office/powerpoint/2010/main" val="1971593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Basal Ganglia: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Striatum (Caudate Nucleus, Putamen, Nucleus </a:t>
            </a:r>
            <a:r>
              <a:rPr lang="en-GB" dirty="0" err="1"/>
              <a:t>accumbens</a:t>
            </a:r>
            <a:r>
              <a:rPr lang="en-GB"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Globus Pallidus (internal &amp; external)  (</a:t>
            </a:r>
            <a:r>
              <a:rPr lang="en-GB" dirty="0" err="1"/>
              <a:t>Gpe</a:t>
            </a:r>
            <a:r>
              <a:rPr lang="en-GB" dirty="0"/>
              <a:t>, </a:t>
            </a:r>
            <a:r>
              <a:rPr lang="en-GB" dirty="0" err="1"/>
              <a:t>Gpi</a:t>
            </a:r>
            <a:r>
              <a:rPr lang="en-GB"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Substantia nigra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Subthalamic nucleus (STN)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„Note that if beta synchronization is to be considered as a means of gating computational power and controlling the balance between history (status quo) and reactivity, then increases should be graded and not binary, and there is evidence for this at both cortical (</a:t>
            </a:r>
            <a:r>
              <a:rPr lang="en-GB" dirty="0" err="1"/>
              <a:t>Spinks</a:t>
            </a:r>
            <a:r>
              <a:rPr lang="en-GB" dirty="0"/>
              <a:t> et al., 2008) and subcortical (Tan et al., 2013) level“ (</a:t>
            </a:r>
            <a:r>
              <a:rPr lang="en-GB" dirty="0" err="1"/>
              <a:t>Brittain</a:t>
            </a:r>
            <a:r>
              <a:rPr lang="en-GB" dirty="0"/>
              <a:t> et al., 2014, p. 1953)</a:t>
            </a:r>
          </a:p>
          <a:p>
            <a:pPr algn="l"/>
            <a:endParaRPr lang="en-GB" b="0" i="0" u="sng" dirty="0">
              <a:solidFill>
                <a:srgbClr val="376FAA"/>
              </a:solidFill>
              <a:effectLst/>
              <a:latin typeface="Cambria" panose="02040503050406030204" pitchFamily="18" charset="0"/>
              <a:hlinkClick r:id="rId3"/>
            </a:endParaRPr>
          </a:p>
          <a:p>
            <a:pPr algn="l"/>
            <a:endParaRPr lang="en-GB" b="0" i="0" u="sng" dirty="0">
              <a:solidFill>
                <a:srgbClr val="376FAA"/>
              </a:solidFill>
              <a:effectLst/>
              <a:latin typeface="Cambria" panose="02040503050406030204" pitchFamily="18" charset="0"/>
              <a:hlinkClick r:id="rId3"/>
            </a:endParaRPr>
          </a:p>
          <a:p>
            <a:pPr algn="l"/>
            <a:r>
              <a:rPr lang="en-GB" b="0" i="0" u="sng" dirty="0">
                <a:solidFill>
                  <a:srgbClr val="376FAA"/>
                </a:solidFill>
                <a:effectLst/>
                <a:latin typeface="Cambria" panose="02040503050406030204" pitchFamily="18" charset="0"/>
                <a:hlinkClick r:id="rId3"/>
              </a:rPr>
              <a:t>Figure 1</a:t>
            </a:r>
            <a:endParaRPr lang="en-GB" b="0" i="0" dirty="0">
              <a:solidFill>
                <a:srgbClr val="333333"/>
              </a:solidFill>
              <a:effectLst/>
              <a:latin typeface="Cambria" panose="02040503050406030204" pitchFamily="18" charset="0"/>
            </a:endParaRPr>
          </a:p>
          <a:p>
            <a:pPr algn="l">
              <a:spcBef>
                <a:spcPts val="1000"/>
              </a:spcBef>
            </a:pPr>
            <a:r>
              <a:rPr lang="en-GB" b="0" i="0" dirty="0">
                <a:solidFill>
                  <a:srgbClr val="333333"/>
                </a:solidFill>
                <a:effectLst/>
                <a:latin typeface="Cambria" panose="02040503050406030204" pitchFamily="18" charset="0"/>
              </a:rPr>
              <a:t>Schematic relationship between beta band synchrony, computational power and population performance. (A) Dependency of computational power on the level of beta band synchrony. (B) Voluntary response. (C) Suppression of prepotent response. (D) Effect of DBS when elevated synchronization is task inappropriate, as when voluntary movement has to be made. Suppression of beta synchronization leads to less impaired movement. (E) Effect of DBS when elevated synchronization is task appropriate, as in the suppression of a prepotent response. Suppression of beta synchronization leads to impulsive action. Population performance is with respect to optimal behaviour for the given context. Green and red arrows denote task and context-optimal population performance in each case. DBS, deep brain stimulation; PD, Parkinson's disease.</a:t>
            </a:r>
          </a:p>
          <a:p>
            <a:endParaRPr lang="en-US" dirty="0"/>
          </a:p>
          <a:p>
            <a:endParaRPr lang="en-US" dirty="0"/>
          </a:p>
          <a:p>
            <a:pPr marL="171450" indent="-171450">
              <a:buFont typeface="Wingdings" panose="05000000000000000000" pitchFamily="2" charset="2"/>
              <a:buChar char="à"/>
            </a:pPr>
            <a:r>
              <a:rPr lang="en-GB" dirty="0">
                <a:sym typeface="Wingdings" panose="05000000000000000000" pitchFamily="2" charset="2"/>
              </a:rPr>
              <a:t>These pathological beta oscillations are suppressed when continuous high-frequency deep brain stimulation (DBS) is applied to either subthalamic nucleus (STN) or the internal segment of the globus pallidus (57), suggesting </a:t>
            </a:r>
            <a:r>
              <a:rPr lang="en-GB" b="1" dirty="0">
                <a:sym typeface="Wingdings" panose="05000000000000000000" pitchFamily="2" charset="2"/>
              </a:rPr>
              <a:t>a strong dependence </a:t>
            </a:r>
            <a:r>
              <a:rPr lang="en-GB" dirty="0">
                <a:sym typeface="Wingdings" panose="05000000000000000000" pitchFamily="2" charset="2"/>
              </a:rPr>
              <a:t>on a distributed subcortical network architecture for their generation and maintenance</a:t>
            </a:r>
          </a:p>
          <a:p>
            <a:pPr marL="171450" indent="-171450">
              <a:buFont typeface="Wingdings" panose="05000000000000000000" pitchFamily="2" charset="2"/>
              <a:buChar char="à"/>
            </a:pPr>
            <a:endParaRPr lang="en-GB" dirty="0">
              <a:sym typeface="Wingdings" panose="05000000000000000000" pitchFamily="2" charset="2"/>
            </a:endParaRPr>
          </a:p>
          <a:p>
            <a:pPr marL="171450" indent="-171450">
              <a:buFont typeface="Wingdings" panose="05000000000000000000" pitchFamily="2" charset="2"/>
              <a:buChar char="à"/>
            </a:pPr>
            <a:endParaRPr lang="en-GB" dirty="0">
              <a:sym typeface="Wingdings" panose="05000000000000000000" pitchFamily="2" charset="2"/>
            </a:endParaRPr>
          </a:p>
          <a:p>
            <a:pPr marL="0" indent="0">
              <a:buFont typeface="Wingdings" panose="05000000000000000000" pitchFamily="2" charset="2"/>
              <a:buNone/>
            </a:pPr>
            <a:r>
              <a:rPr lang="en-GB" dirty="0"/>
              <a:t>Fig 2. Single trial beta events do not match the </a:t>
            </a:r>
            <a:r>
              <a:rPr lang="en-GB" dirty="0" err="1"/>
              <a:t>dynamicsof</a:t>
            </a:r>
            <a:r>
              <a:rPr lang="en-GB" dirty="0"/>
              <a:t> trial-averaged beta activity. (A) Time series of trial-averaged contralateral M1 beta amplitude (13–30 Hz; subject 2; block 1; mean ± SEM 535 trials; left panel). This shows classical ERD and ERS in the pre- and post-movement periods, respectively. Trial-average time-frequency amplitude spectrogram (same subject; wavelet decomposition; see Materials and methods; right panel) showing </a:t>
            </a:r>
            <a:r>
              <a:rPr lang="en-GB" dirty="0" err="1"/>
              <a:t>areduction</a:t>
            </a:r>
            <a:r>
              <a:rPr lang="en-GB" dirty="0"/>
              <a:t> in spectral activity specific to the beta band in the period prior to movement, followed by an increase following movement. (B) Individual trial data from the same subject (no. 2;run 3;trials 250–258) as the beta amplitude envelope (red; left panels) and as time-frequency amplitude spectrograms(right panels). At the single trial level, beta amplitude does not closely resemble the trial average but appears highly dynamic with short lasting bursts, which are more common around the time of the average ERS. The underlying data can be found in the post-processed file</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4</a:t>
            </a:fld>
            <a:endParaRPr lang="en-GB" dirty="0"/>
          </a:p>
        </p:txBody>
      </p:sp>
    </p:spTree>
    <p:extLst>
      <p:ext uri="{BB962C8B-B14F-4D97-AF65-F5344CB8AC3E}">
        <p14:creationId xmlns:p14="http://schemas.microsoft.com/office/powerpoint/2010/main" val="2774606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4 | Motor cortex circuitry activity changes in Parkinson disease. The motor circuit consists of </a:t>
            </a:r>
            <a:r>
              <a:rPr lang="en-GB" dirty="0" err="1"/>
              <a:t>corticostriatal</a:t>
            </a:r>
            <a:r>
              <a:rPr lang="en-GB" dirty="0"/>
              <a:t> projections from the primary motor cortex, supplementary motor area, cingulate motor cortex and premotor cortex, terminating on dendrites of striatal medium spiny neurons. The </a:t>
            </a:r>
            <a:r>
              <a:rPr lang="en-GB" dirty="0" err="1"/>
              <a:t>hyperdirect</a:t>
            </a:r>
            <a:r>
              <a:rPr lang="en-GB" dirty="0"/>
              <a:t> pathway has direct glutamatergic connectivity from the motor cortex to the subthalamic nucleus. The globus pallidus internus and the substantia nigra pars reticulata are the two main output nuclei of the basal ganglia and project to the brainstem and ventrolateral thalamus. The striatal projections to these output nuclei are divided into ‘direct’ and ‘indirect’ pathways. The direct pathway is a monosynaptic connection between medium spiny neurons that express dopamine D1 receptors and GABAergic neurons in the globus pallidus internus and the substantia nigra pars reticulata. The ‘indirect’ pathway originates from medium spiny neurons that express D2 receptors, which project to the globus pallidus externus, and reaches the globus pallidus internus via the subthalamic nucleus as a glutamatergic relay. Through these two pathways, the striatal dopaminergic tone regulates the GABAergic output activity of the basal ganglia. As indicated, parkinsonism is associated with changes in these relays. Indeed, nigrostriatal dopamine deficiency has opposing effects on the direct and indirect pathways. Although D1-mediated direct pathway activity becomes reduced, D2-mediated indirect pathway activity increases, resulting in the net effect of a strong increase in the firing rate of GABAergic basal ganglia output neurons, w</a:t>
            </a:r>
            <a:endParaRPr lang="en-US" dirty="0"/>
          </a:p>
          <a:p>
            <a:endParaRPr lang="en-US" dirty="0"/>
          </a:p>
          <a:p>
            <a:r>
              <a:rPr lang="en-US" dirty="0"/>
              <a:t>Fig 2. </a:t>
            </a:r>
            <a:r>
              <a:rPr lang="en-US" dirty="0" err="1"/>
              <a:t>FoG</a:t>
            </a:r>
            <a:r>
              <a:rPr lang="en-US" dirty="0"/>
              <a:t> network schematics. </a:t>
            </a:r>
            <a:r>
              <a:rPr lang="en-US" b="1" dirty="0"/>
              <a:t>A</a:t>
            </a:r>
            <a:r>
              <a:rPr lang="en-US" dirty="0"/>
              <a:t> Simplified schematic of the signal flow involved in gait generation and posture control. Lightning symbols indicate potential DBS targets.</a:t>
            </a:r>
            <a:r>
              <a:rPr lang="en-US" b="1" dirty="0"/>
              <a:t> B </a:t>
            </a:r>
            <a:r>
              <a:rPr lang="en-US" dirty="0"/>
              <a:t>Graph representation of the </a:t>
            </a:r>
            <a:r>
              <a:rPr lang="en-US" dirty="0" err="1"/>
              <a:t>FoG</a:t>
            </a:r>
            <a:r>
              <a:rPr lang="en-US" dirty="0"/>
              <a:t> network. Inhibitory and excitatory synaptic connections are shown as blue and red arrows, respectively. The basal ganglia regions are shown in green, whereas the brainstem regions are in turquoise. Abbreviations: </a:t>
            </a:r>
            <a:r>
              <a:rPr lang="en-US" dirty="0" err="1"/>
              <a:t>Ctx</a:t>
            </a:r>
            <a:r>
              <a:rPr lang="en-US" dirty="0"/>
              <a:t> - cortex, </a:t>
            </a:r>
            <a:r>
              <a:rPr lang="en-US" dirty="0" err="1"/>
              <a:t>SNc</a:t>
            </a:r>
            <a:r>
              <a:rPr lang="en-US" dirty="0"/>
              <a:t> - substantia nigra pars compacta, striatum, </a:t>
            </a:r>
            <a:r>
              <a:rPr lang="en-US" dirty="0" err="1"/>
              <a:t>GPi</a:t>
            </a:r>
            <a:r>
              <a:rPr lang="en-US" dirty="0"/>
              <a:t> globus pallidus pars interna, </a:t>
            </a:r>
            <a:r>
              <a:rPr lang="en-US" dirty="0" err="1"/>
              <a:t>GPe</a:t>
            </a:r>
            <a:r>
              <a:rPr lang="en-US" dirty="0"/>
              <a:t> - globus pallidus pars externa, STN - subthalamic nucleus, Th - thalamus, </a:t>
            </a:r>
            <a:r>
              <a:rPr lang="en-US" dirty="0" err="1"/>
              <a:t>SNr</a:t>
            </a:r>
            <a:r>
              <a:rPr lang="en-US" dirty="0"/>
              <a:t> - substantia nigra pars reticulata, MLR - mesencephalic locomotor region, PPN - pedunculopontine nucleus, PRF - pontine reticular formation, CNF - cuneiform nucleus, LC - locus coeruleus.</a:t>
            </a:r>
          </a:p>
        </p:txBody>
      </p:sp>
      <p:sp>
        <p:nvSpPr>
          <p:cNvPr id="4" name="Slide Number Placeholder 3"/>
          <p:cNvSpPr>
            <a:spLocks noGrp="1"/>
          </p:cNvSpPr>
          <p:nvPr>
            <p:ph type="sldNum" sz="quarter" idx="5"/>
          </p:nvPr>
        </p:nvSpPr>
        <p:spPr/>
        <p:txBody>
          <a:bodyPr/>
          <a:lstStyle/>
          <a:p>
            <a:fld id="{3149C9D4-7164-4F83-AB02-13E79841D3B6}" type="slidenum">
              <a:rPr lang="en-GB" smtClean="0"/>
              <a:t>8</a:t>
            </a:fld>
            <a:endParaRPr lang="en-GB" dirty="0"/>
          </a:p>
        </p:txBody>
      </p:sp>
    </p:spTree>
    <p:extLst>
      <p:ext uri="{BB962C8B-B14F-4D97-AF65-F5344CB8AC3E}">
        <p14:creationId xmlns:p14="http://schemas.microsoft.com/office/powerpoint/2010/main" val="39148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S1. Schematic examples of methods of </a:t>
            </a:r>
            <a:r>
              <a:rPr lang="en-GB" dirty="0" err="1"/>
              <a:t>analyzing</a:t>
            </a:r>
            <a:r>
              <a:rPr lang="en-GB" dirty="0"/>
              <a:t> phase-locking between the EEG/</a:t>
            </a:r>
            <a:r>
              <a:rPr lang="en-GB" dirty="0" err="1"/>
              <a:t>ECoG</a:t>
            </a:r>
            <a:r>
              <a:rPr lang="en-GB" dirty="0"/>
              <a:t> and background unit activity (BUA). To </a:t>
            </a:r>
            <a:r>
              <a:rPr lang="en-GB" dirty="0" err="1"/>
              <a:t>analyze</a:t>
            </a:r>
            <a:r>
              <a:rPr lang="en-GB" dirty="0"/>
              <a:t> phase-locking between </a:t>
            </a:r>
            <a:r>
              <a:rPr lang="en-GB" dirty="0" err="1"/>
              <a:t>ECoG</a:t>
            </a:r>
            <a:r>
              <a:rPr lang="en-GB" dirty="0"/>
              <a:t> and BUA, both signals were first filtered in the beta frequency band, and the phase of these signals was extracted using the Hilbert transform (denoted by </a:t>
            </a:r>
            <a:r>
              <a:rPr lang="en-GB" dirty="0" err="1"/>
              <a:t>ECoG</a:t>
            </a:r>
            <a:r>
              <a:rPr lang="en-GB" dirty="0"/>
              <a:t>β and BUAβ, this example would be the same for the EEGβ in the human data). These filtered signals are represented by idealized sine waves in both plots. Pairs of </a:t>
            </a:r>
            <a:r>
              <a:rPr lang="en-GB" dirty="0" err="1"/>
              <a:t>ECoG</a:t>
            </a:r>
            <a:r>
              <a:rPr lang="en-GB" dirty="0"/>
              <a:t>β and BUAβ signals were then analyzed using two variations of the phase synchrony index (PSI), which essentially measures the consistency (vector length) of the difference between series of phases (for details of calculation, see methods). The figure is a purely schematic representation of the factors that contribute to different outcomes of PSI analyses. </a:t>
            </a:r>
            <a:r>
              <a:rPr lang="en-GB" b="1" dirty="0"/>
              <a:t>A) </a:t>
            </a:r>
            <a:r>
              <a:rPr lang="en-GB" dirty="0"/>
              <a:t>PSI calculated over time. The PSI is calculated from the all the data points in a 50ms window (blue bar, data points within represented by open circles) at given time in relation to the burst threshold (black dotted line) for each burst individually. These PSI values for each burst are then averaged to give a mean PSI value for each time window. High mean values thus result from high synchronization in that time window in each individual burst, irrespective of whether the phase difference changes (e.g. due to changes in frequency and/or polarity in both signals) between bursts (left). Low mean values can be the result of differences in frequency and/or alignment of periods of high signal-to-noise between signals in each individual burst.</a:t>
            </a:r>
            <a:r>
              <a:rPr lang="en-GB" b="1" dirty="0"/>
              <a:t> B) </a:t>
            </a:r>
            <a:r>
              <a:rPr lang="en-GB" dirty="0"/>
              <a:t>PSI calculated over bursts. The phase difference is calculated at one time point for each burst (black open circles). The vector length of those phase differences, for each point across bursts (corresponding to the point plotted on the x-axis), is used to calculate the PSI. Inconsistency of phase differences, which can be due to the two signals having different frequencies and/or polarities across bursts, results in a low PSI for that time point (right). The measure therefore indicates the consistency of phase difference between two signals at a given time point in relation to the burst threshold, across different bursts. If both across time and across burst measures increase at a given point in time/window (in relation to the burst threshold), synchronization is increased in </a:t>
            </a:r>
            <a:r>
              <a:rPr lang="en-GB" dirty="0" err="1"/>
              <a:t>indiv</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10</a:t>
            </a:fld>
            <a:endParaRPr lang="en-GB" dirty="0"/>
          </a:p>
        </p:txBody>
      </p:sp>
    </p:spTree>
    <p:extLst>
      <p:ext uri="{BB962C8B-B14F-4D97-AF65-F5344CB8AC3E}">
        <p14:creationId xmlns:p14="http://schemas.microsoft.com/office/powerpoint/2010/main" val="3575420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 1. EEG β bursts are phase locked to spiking activity in the STN of PD patients. (A) BUA signals were recorded from 5 microelectrodes in the STN area together with EEG from the </a:t>
            </a:r>
            <a:r>
              <a:rPr lang="en-GB" dirty="0" err="1"/>
              <a:t>Fz</a:t>
            </a:r>
            <a:r>
              <a:rPr lang="en-GB" dirty="0"/>
              <a:t>–</a:t>
            </a:r>
            <a:r>
              <a:rPr lang="en-GB" dirty="0" err="1"/>
              <a:t>Cz</a:t>
            </a:r>
            <a:r>
              <a:rPr lang="en-GB" dirty="0"/>
              <a:t> position. As the microelectrodes traversed the STN, some electrodes were inside and some outside the structure. The layout of the 5 electrodes is shown within the red dotted circle. (B) Average BUA power spectrum from inside (red; n = 256 BUAs) and outside (</a:t>
            </a:r>
            <a:r>
              <a:rPr lang="en-GB" dirty="0" err="1"/>
              <a:t>gray</a:t>
            </a:r>
            <a:r>
              <a:rPr lang="en-GB" dirty="0"/>
              <a:t>; n = 222 BUAs) the STN, highlighting that enhanced rhythmic activity in the beta band (15 to 35 Hz) is observed inside the STN. (C) The proportion of BUA signals that are coherent with the EEG is selectively increased in the beta frequency range when electrodes were inside but not outside of the STN (number of recordings as in B). (D) An exemplary EEG β burst (black) from subject 1 (right hemisphere), together with simultaneously recorded STN-BUA (red). Onset of a cortical β burst was defined as the time point that the instantaneous beta amplitude exceeded the 75th percentile of the amplitude of the whole recording and remained elevated for at least 50 </a:t>
            </a:r>
            <a:r>
              <a:rPr lang="en-GB" dirty="0" err="1"/>
              <a:t>ms</a:t>
            </a:r>
            <a:r>
              <a:rPr lang="en-GB" dirty="0"/>
              <a:t>. Dashed line indicates the amplitude threshold for determining the onset of the EEG β burst. The beta amplitude of both the EEG and STN BUA simultaneously crosses the burst threshold and remains above it for around 200 </a:t>
            </a:r>
            <a:r>
              <a:rPr lang="en-GB" dirty="0" err="1"/>
              <a:t>ms</a:t>
            </a:r>
            <a:r>
              <a:rPr lang="en-GB" dirty="0"/>
              <a:t> (</a:t>
            </a:r>
            <a:r>
              <a:rPr lang="en-GB" dirty="0" err="1"/>
              <a:t>gray</a:t>
            </a:r>
            <a:r>
              <a:rPr lang="en-GB" dirty="0"/>
              <a:t> box). This increase in amplitude is visible in the raw (black) and filtered (</a:t>
            </a:r>
            <a:r>
              <a:rPr lang="en-GB" dirty="0" err="1"/>
              <a:t>gray</a:t>
            </a:r>
            <a:r>
              <a:rPr lang="en-GB" dirty="0"/>
              <a:t>) EEG signal. Bursts of activity in the STN BUA (raw, red; beta filtered, pink) are clearly aligned to the trough of the EEG </a:t>
            </a:r>
            <a:r>
              <a:rPr lang="en-GB" dirty="0" err="1"/>
              <a:t>betaoscillation</a:t>
            </a:r>
            <a:r>
              <a:rPr lang="en-GB" dirty="0"/>
              <a:t> during the burst. (E and F) Phase locking in time (E) and across bursts (F) around the onset of EEG β bursts (time 0; dotted line) between EEGβ and subthalamic BUAβ for different cortical β-burst durations (hemispheres = 13, patients = 7, n = 18 recordings; see </a:t>
            </a:r>
            <a:r>
              <a:rPr lang="en-GB" dirty="0" err="1"/>
              <a:t>color</a:t>
            </a:r>
            <a:r>
              <a:rPr lang="en-GB" dirty="0"/>
              <a:t> key for burst duration; see SI Appendix, Fig. S1, for schematic explanation of analysis methods). Significance for each burst length was determined using a cluster-based analysis (Methods) which tested the difference in the modulation of PSI over time in the burst-aligned data to that from randomly selected data that had no relationship to burst onset. Significant increases with respect to baseline are indicated with horizontal bars, </a:t>
            </a:r>
            <a:r>
              <a:rPr lang="en-GB" dirty="0" err="1"/>
              <a:t>color</a:t>
            </a:r>
            <a:r>
              <a:rPr lang="en-GB" dirty="0"/>
              <a:t> matched to the burst duration. B and C show mean and SEM across hemispheres. In E and F, shaded regions indicate the SEM across all recordings.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11</a:t>
            </a:fld>
            <a:endParaRPr lang="en-GB" dirty="0"/>
          </a:p>
        </p:txBody>
      </p:sp>
    </p:spTree>
    <p:extLst>
      <p:ext uri="{BB962C8B-B14F-4D97-AF65-F5344CB8AC3E}">
        <p14:creationId xmlns:p14="http://schemas.microsoft.com/office/powerpoint/2010/main" val="12140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12121"/>
                </a:solidFill>
                <a:effectLst/>
                <a:latin typeface="Cambria" panose="02040503050406030204" pitchFamily="18" charset="0"/>
              </a:rPr>
              <a:t>Type-A GP neurons (GP-TA) were statistically defined as those preferentially discharging during the active component of the slow oscillation in </a:t>
            </a:r>
            <a:r>
              <a:rPr lang="en-GB" b="0" i="0" dirty="0" err="1">
                <a:solidFill>
                  <a:srgbClr val="212121"/>
                </a:solidFill>
                <a:effectLst/>
                <a:latin typeface="Cambria" panose="02040503050406030204" pitchFamily="18" charset="0"/>
              </a:rPr>
              <a:t>ECoGs</a:t>
            </a:r>
            <a:r>
              <a:rPr lang="en-GB" b="0" i="0" dirty="0">
                <a:solidFill>
                  <a:srgbClr val="212121"/>
                </a:solidFill>
                <a:effectLst/>
                <a:latin typeface="Cambria" panose="02040503050406030204" pitchFamily="18" charset="0"/>
              </a:rPr>
              <a:t>, whereas Type-I GP neurons (GP-TI) preferentially discharged during the inactive component</a:t>
            </a:r>
          </a:p>
          <a:p>
            <a:endParaRPr lang="en-GB" b="0" i="0" dirty="0">
              <a:solidFill>
                <a:srgbClr val="212121"/>
              </a:solidFill>
              <a:effectLst/>
              <a:latin typeface="Cambria" panose="02040503050406030204" pitchFamily="18" charset="0"/>
            </a:endParaRPr>
          </a:p>
          <a:p>
            <a:r>
              <a:rPr lang="en-GB" dirty="0"/>
              <a:t>very low firing rate of SPNs (striatal neurons) under heathy conditions means that the tonic, background increase in </a:t>
            </a:r>
            <a:r>
              <a:rPr lang="en-GB" dirty="0" err="1"/>
              <a:t>iSPN</a:t>
            </a:r>
            <a:r>
              <a:rPr lang="en-GB" dirty="0"/>
              <a:t> excitability following dopamine depletion could still be crucial for these neurons to propagate cortical oscillations downstream (12). In contrast, in STN and </a:t>
            </a:r>
            <a:r>
              <a:rPr lang="en-GB" dirty="0" err="1"/>
              <a:t>GPe</a:t>
            </a:r>
            <a:r>
              <a:rPr lang="en-GB" dirty="0"/>
              <a:t>, much of the firing is driven by intrinsic currents (32). As a result, small perturbations to timing and synchronization of spiking can have a bigger impact on output than changes in excitability</a:t>
            </a:r>
          </a:p>
          <a:p>
            <a:endParaRPr lang="en-GB" dirty="0"/>
          </a:p>
          <a:p>
            <a:r>
              <a:rPr lang="en-GB" dirty="0"/>
              <a:t>Fig. 4. Basal ganglia units transiently phase lock to </a:t>
            </a:r>
            <a:r>
              <a:rPr lang="en-GB" dirty="0" err="1"/>
              <a:t>ECoG</a:t>
            </a:r>
            <a:r>
              <a:rPr lang="en-GB" dirty="0"/>
              <a:t> β bursts without modulation of firing rate. (A) Mean z-score firing rate of the burst onset-triggered (time 0, 75th percentile of amplitude) single units in each structure, with no adjustment for the cortical beta phase. Firing rate is not altered during the burst. (B) The same analysis but the burst onset trigger is shifted to the nearest peak in the cortical beta phase, aligning the phase of each burst around the trigger. Firing rate is significantly modulated by the phase alignment to the cortical oscillation and offset with respect to time 0. Numbers of units were the same for both analyses (GP-TI = 179, GP-TA = 40, STN = 18, Str = 104). (C) Representative examples of unit activity from the Str, GP-TA, GP-TI, and STN. Each subpanel shows spike timings derived from a single unit, across individual cortical bursts. Black lines indicate the corresponding averaged activity for that unit realigned to the time point that cortical beta amplitude crossed median levels.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12</a:t>
            </a:fld>
            <a:endParaRPr lang="en-GB" dirty="0"/>
          </a:p>
        </p:txBody>
      </p:sp>
    </p:spTree>
    <p:extLst>
      <p:ext uri="{BB962C8B-B14F-4D97-AF65-F5344CB8AC3E}">
        <p14:creationId xmlns:p14="http://schemas.microsoft.com/office/powerpoint/2010/main" val="269024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„phase slips, defined here as abrupt changes in the phase difference of the </a:t>
            </a:r>
            <a:r>
              <a:rPr lang="en-GB" dirty="0" err="1"/>
              <a:t>ECoG</a:t>
            </a:r>
            <a:r>
              <a:rPr lang="en-GB" dirty="0"/>
              <a:t>β and basal ganglia BUAβ phase, in relation to the ECoG β-burst onset“ (Cagnan et al., 2019, p. 16098)</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average probability of a phase slip“ (</a:t>
            </a:r>
            <a:r>
              <a:rPr lang="en-GB" dirty="0" err="1"/>
              <a:t>Cagnan</a:t>
            </a:r>
            <a:r>
              <a:rPr lang="en-GB" dirty="0"/>
              <a:t> et al., 2019, p. 16098)</a:t>
            </a:r>
          </a:p>
          <a:p>
            <a:endParaRPr lang="en-GB" dirty="0"/>
          </a:p>
          <a:p>
            <a:r>
              <a:rPr lang="en-GB" dirty="0"/>
              <a:t>Fig. 3. Phase slips indicate that conditions for cortical and basal ganglia phase locking have been established before the onset of </a:t>
            </a:r>
            <a:r>
              <a:rPr lang="en-GB" dirty="0" err="1"/>
              <a:t>ECoG</a:t>
            </a:r>
            <a:r>
              <a:rPr lang="en-GB" dirty="0"/>
              <a:t> β bursts. (A) Average phase slips observed during the 25 longest </a:t>
            </a:r>
            <a:r>
              <a:rPr lang="en-GB" dirty="0" err="1"/>
              <a:t>ECoG</a:t>
            </a:r>
            <a:r>
              <a:rPr lang="en-GB" dirty="0"/>
              <a:t> β bursts in each recording. The phase alignment between the </a:t>
            </a:r>
            <a:r>
              <a:rPr lang="en-GB" dirty="0" err="1"/>
              <a:t>ECoG</a:t>
            </a:r>
            <a:r>
              <a:rPr lang="en-GB" dirty="0"/>
              <a:t>β and BUAβ altered before the cortical burst onset (time = 0), defined according to the threshold crossing. (B) Phase alignment between the </a:t>
            </a:r>
            <a:r>
              <a:rPr lang="en-GB" dirty="0" err="1"/>
              <a:t>ECoG</a:t>
            </a:r>
            <a:r>
              <a:rPr lang="en-GB" dirty="0"/>
              <a:t> and the basal ganglia BUAβ, before a phase slip, was not consistent across different epochs, highlighted by low PSI values. After phase slip, phase alignment was around twice as consistent across different trials. (C) Phase alignment immediately before a phase slip differed from the phase alignment observed during the </a:t>
            </a:r>
            <a:r>
              <a:rPr lang="en-GB" dirty="0" err="1"/>
              <a:t>ECoG</a:t>
            </a:r>
            <a:r>
              <a:rPr lang="en-GB" dirty="0"/>
              <a:t> β burst. However, immediately after a phase slip, the phase alignment between signals was the same as the phase alignment observed during the </a:t>
            </a:r>
            <a:r>
              <a:rPr lang="en-GB" dirty="0" err="1"/>
              <a:t>ECoG</a:t>
            </a:r>
            <a:r>
              <a:rPr lang="en-GB" dirty="0"/>
              <a:t> β burst (i.e., 0° difference between the phase of alignment after the slip and during the burst). (In B and C, </a:t>
            </a:r>
            <a:r>
              <a:rPr lang="en-GB" dirty="0" err="1"/>
              <a:t>GPe</a:t>
            </a:r>
            <a:r>
              <a:rPr lang="en-GB" dirty="0"/>
              <a:t> = 366, STN = 22, and Str = 209 BUA signals.)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13</a:t>
            </a:fld>
            <a:endParaRPr lang="en-GB" dirty="0"/>
          </a:p>
        </p:txBody>
      </p:sp>
    </p:spTree>
    <p:extLst>
      <p:ext uri="{BB962C8B-B14F-4D97-AF65-F5344CB8AC3E}">
        <p14:creationId xmlns:p14="http://schemas.microsoft.com/office/powerpoint/2010/main" val="2381203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S5. </a:t>
            </a:r>
            <a:r>
              <a:rPr lang="en-GB" dirty="0" err="1"/>
              <a:t>GPe</a:t>
            </a:r>
            <a:r>
              <a:rPr lang="en-GB" dirty="0"/>
              <a:t>, STN and striatum BUAβ amplitude exhibits enhanced oscillatory activity in the beta frequency band during </a:t>
            </a:r>
            <a:r>
              <a:rPr lang="en-GB" dirty="0" err="1"/>
              <a:t>ECoG</a:t>
            </a:r>
            <a:r>
              <a:rPr lang="en-GB" dirty="0"/>
              <a:t> β-bursts. The amplitude envelope of the beta-filtered BUA activity from the basal ganglia aligned to the </a:t>
            </a:r>
            <a:r>
              <a:rPr lang="en-GB" dirty="0" err="1"/>
              <a:t>ECoG</a:t>
            </a:r>
            <a:r>
              <a:rPr lang="en-GB" dirty="0"/>
              <a:t> β-burst onset, defined according to the 75th percentile crossing. Significant increases with respect to baseline are indicated with horizontal bars, </a:t>
            </a:r>
            <a:r>
              <a:rPr lang="en-GB" dirty="0" err="1"/>
              <a:t>color</a:t>
            </a:r>
            <a:r>
              <a:rPr lang="en-GB" dirty="0"/>
              <a:t> matched to the burst duration. Significance for each burst length was determined using a cluster-based analysis (see Methods) which tested the difference of the modulation of BUAβ amplitude over time in the real data to that in randomly selected data with no relationship to burst onset. Significant increases with respect to baseline are indicated with horizontal bars, </a:t>
            </a:r>
            <a:r>
              <a:rPr lang="en-GB" dirty="0" err="1"/>
              <a:t>color</a:t>
            </a:r>
            <a:r>
              <a:rPr lang="en-GB" dirty="0"/>
              <a:t> matched to the burst duration. (Shaded regions indicate the standard error of the mean across all recordings made from a given structure)</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14</a:t>
            </a:fld>
            <a:endParaRPr lang="en-GB" dirty="0"/>
          </a:p>
        </p:txBody>
      </p:sp>
    </p:spTree>
    <p:extLst>
      <p:ext uri="{BB962C8B-B14F-4D97-AF65-F5344CB8AC3E}">
        <p14:creationId xmlns:p14="http://schemas.microsoft.com/office/powerpoint/2010/main" val="602217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15</a:t>
            </a:fld>
            <a:endParaRPr lang="en-GB" dirty="0"/>
          </a:p>
        </p:txBody>
      </p:sp>
    </p:spTree>
    <p:extLst>
      <p:ext uri="{BB962C8B-B14F-4D97-AF65-F5344CB8AC3E}">
        <p14:creationId xmlns:p14="http://schemas.microsoft.com/office/powerpoint/2010/main" val="156161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130F29-212B-4E47-8A3D-FACF50BE8417}"/>
              </a:ext>
            </a:extLst>
          </p:cNvPr>
          <p:cNvSpPr>
            <a:spLocks noGrp="1"/>
          </p:cNvSpPr>
          <p:nvPr>
            <p:ph type="ctrTitle"/>
          </p:nvPr>
        </p:nvSpPr>
        <p:spPr>
          <a:xfrm>
            <a:off x="1524000" y="1122363"/>
            <a:ext cx="9144000" cy="2387600"/>
          </a:xfrm>
        </p:spPr>
        <p:txBody>
          <a:bodyPr anchor="b"/>
          <a:lstStyle>
            <a:lvl1pPr algn="ctr">
              <a:defRPr sz="6000">
                <a:solidFill>
                  <a:srgbClr val="00325A"/>
                </a:solidFill>
                <a:latin typeface="Oswald" pitchFamily="2" charset="0"/>
              </a:defRPr>
            </a:lvl1pPr>
          </a:lstStyle>
          <a:p>
            <a:r>
              <a:rPr lang="de-DE" dirty="0"/>
              <a:t>Mastertitelformat bearbeiten</a:t>
            </a:r>
            <a:endParaRPr lang="en-GB" dirty="0"/>
          </a:p>
        </p:txBody>
      </p:sp>
      <p:sp>
        <p:nvSpPr>
          <p:cNvPr id="3" name="Untertitel 2">
            <a:extLst>
              <a:ext uri="{FF2B5EF4-FFF2-40B4-BE49-F238E27FC236}">
                <a16:creationId xmlns:a16="http://schemas.microsoft.com/office/drawing/2014/main" id="{5DEB3482-862E-4F06-B4CA-D2587B9E9E8D}"/>
              </a:ext>
            </a:extLst>
          </p:cNvPr>
          <p:cNvSpPr>
            <a:spLocks noGrp="1"/>
          </p:cNvSpPr>
          <p:nvPr>
            <p:ph type="subTitle" idx="1"/>
          </p:nvPr>
        </p:nvSpPr>
        <p:spPr>
          <a:xfrm>
            <a:off x="1524000" y="3602038"/>
            <a:ext cx="9144000" cy="1655762"/>
          </a:xfrm>
        </p:spPr>
        <p:txBody>
          <a:bodyPr/>
          <a:lstStyle>
            <a:lvl1pPr marL="0" indent="0" algn="ctr">
              <a:buNone/>
              <a:defRPr sz="2400">
                <a:solidFill>
                  <a:srgbClr val="00325A"/>
                </a:solidFill>
                <a:latin typeface="Source Sans Pro" panose="020B0503030403020204" pitchFamily="34" charset="0"/>
                <a:ea typeface="Source Sans Pro" panose="020B0503030403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endParaRPr lang="en-GB" dirty="0"/>
          </a:p>
        </p:txBody>
      </p:sp>
      <p:sp>
        <p:nvSpPr>
          <p:cNvPr id="7" name="Rechteck 6">
            <a:extLst>
              <a:ext uri="{FF2B5EF4-FFF2-40B4-BE49-F238E27FC236}">
                <a16:creationId xmlns:a16="http://schemas.microsoft.com/office/drawing/2014/main" id="{6C898FC9-0696-4423-BE99-E74DC4B50006}"/>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6A24C5B0-075E-4F6B-8D9B-8AA9831C49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2287" y="5968564"/>
            <a:ext cx="297180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3C626EA6-8094-4227-B5E8-9526423DDA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Tree>
    <p:extLst>
      <p:ext uri="{BB962C8B-B14F-4D97-AF65-F5344CB8AC3E}">
        <p14:creationId xmlns:p14="http://schemas.microsoft.com/office/powerpoint/2010/main" val="6667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785DEC-BF4F-4A83-8FF2-231BE06F1DA1}"/>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2248-0C09-4FDA-BAC5-83DD855977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8884C82-679A-4B28-89AF-152AD3A0317D}"/>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76ED89B3-4EA3-44FB-8DFF-2F6C8B900DE8}"/>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CD4DD97E-C030-40C5-BA58-15D71467B676}"/>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176319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6523CD4-5899-4B7A-8F7D-746F351B73F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AD6B54C7-374B-41FD-A52E-1C03567DAEB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F4A04BC-2447-4690-B0C8-AE99120ACE89}"/>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ED59DE5B-3E89-47A0-BB97-8EE16D2F50DF}"/>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07C1EA71-C1F3-4CC2-BC45-11CBD1B0E200}"/>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192458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el und Inhal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5338" y="164231"/>
            <a:ext cx="8366234" cy="776883"/>
          </a:xfrm>
          <a:ln>
            <a:noFill/>
          </a:ln>
        </p:spPr>
        <p:txBody>
          <a:bodyPr>
            <a:noAutofit/>
          </a:bodyPr>
          <a:lstStyle>
            <a:lvl1pPr>
              <a:defRPr sz="36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a:t>
            </a:r>
            <a:endParaRPr lang="en-US" dirty="0"/>
          </a:p>
        </p:txBody>
      </p:sp>
      <p:sp>
        <p:nvSpPr>
          <p:cNvPr id="3" name="Content Placeholder 2"/>
          <p:cNvSpPr>
            <a:spLocks noGrp="1"/>
          </p:cNvSpPr>
          <p:nvPr>
            <p:ph idx="1"/>
          </p:nvPr>
        </p:nvSpPr>
        <p:spPr>
          <a:xfrm>
            <a:off x="838200" y="1198179"/>
            <a:ext cx="10515600" cy="4978784"/>
          </a:xfr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Content Placeholder 2"/>
          <p:cNvSpPr>
            <a:spLocks noGrp="1"/>
          </p:cNvSpPr>
          <p:nvPr>
            <p:ph idx="10" hasCustomPrompt="1"/>
          </p:nvPr>
        </p:nvSpPr>
        <p:spPr>
          <a:xfrm>
            <a:off x="9759869" y="6375522"/>
            <a:ext cx="2283069" cy="482478"/>
          </a:xfrm>
        </p:spPr>
        <p:txBody>
          <a:bodyPr>
            <a:normAutofit/>
          </a:bodyPr>
          <a:lstStyle>
            <a:lvl1pPr marL="0" indent="0" algn="r">
              <a:buNone/>
              <a:defRPr sz="16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Tree>
    <p:extLst>
      <p:ext uri="{BB962C8B-B14F-4D97-AF65-F5344CB8AC3E}">
        <p14:creationId xmlns:p14="http://schemas.microsoft.com/office/powerpoint/2010/main" val="414373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493F54-1AB8-4EE5-AB48-56345326051E}"/>
              </a:ext>
            </a:extLst>
          </p:cNvPr>
          <p:cNvSpPr>
            <a:spLocks noGrp="1"/>
          </p:cNvSpPr>
          <p:nvPr>
            <p:ph type="title"/>
          </p:nvPr>
        </p:nvSpPr>
        <p:spPr>
          <a:xfrm>
            <a:off x="210589" y="93027"/>
            <a:ext cx="10515600" cy="1325563"/>
          </a:xfrm>
        </p:spPr>
        <p:txBody>
          <a:bodyPr>
            <a:normAutofit/>
          </a:bodyPr>
          <a:lstStyle>
            <a:lvl1pPr>
              <a:defRPr sz="5400">
                <a:latin typeface="Yanone Kaffeesatz Medium" pitchFamily="2" charset="0"/>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E2D188C-96DA-43BF-A6FC-C202532415B3}"/>
              </a:ext>
            </a:extLst>
          </p:cNvPr>
          <p:cNvSpPr>
            <a:spLocks noGrp="1"/>
          </p:cNvSpPr>
          <p:nvPr>
            <p:ph idx="1"/>
          </p:nvPr>
        </p:nvSpPr>
        <p:spPr>
          <a:xfrm>
            <a:off x="339437" y="1828799"/>
            <a:ext cx="11014363" cy="4348163"/>
          </a:xfrm>
        </p:spPr>
        <p:txBody>
          <a:bodyPr>
            <a:normAutofit/>
          </a:bodyPr>
          <a:lstStyle>
            <a:lvl1pPr>
              <a:lnSpc>
                <a:spcPct val="100000"/>
              </a:lnSpc>
              <a:defRPr sz="2400">
                <a:latin typeface="Atkinson Hyperlegible" pitchFamily="50" charset="0"/>
                <a:ea typeface="Source Serif Pro" panose="02040603050405020204" pitchFamily="18" charset="0"/>
              </a:defRPr>
            </a:lvl1pPr>
            <a:lvl2pPr>
              <a:lnSpc>
                <a:spcPct val="100000"/>
              </a:lnSpc>
              <a:defRPr sz="2000">
                <a:latin typeface="Atkinson Hyperlegible" pitchFamily="50" charset="0"/>
                <a:ea typeface="Source Serif Pro" panose="02040603050405020204" pitchFamily="18" charset="0"/>
              </a:defRPr>
            </a:lvl2pPr>
            <a:lvl3pPr>
              <a:lnSpc>
                <a:spcPct val="100000"/>
              </a:lnSpc>
              <a:defRPr sz="1800">
                <a:latin typeface="Atkinson Hyperlegible" pitchFamily="50" charset="0"/>
                <a:ea typeface="Source Serif Pro" panose="02040603050405020204" pitchFamily="18" charset="0"/>
              </a:defRPr>
            </a:lvl3pPr>
            <a:lvl4pPr>
              <a:lnSpc>
                <a:spcPct val="100000"/>
              </a:lnSpc>
              <a:defRPr sz="1600">
                <a:latin typeface="Atkinson Hyperlegible" pitchFamily="50" charset="0"/>
                <a:ea typeface="Source Serif Pro" panose="02040603050405020204" pitchFamily="18" charset="0"/>
              </a:defRPr>
            </a:lvl4pPr>
            <a:lvl5pPr>
              <a:lnSpc>
                <a:spcPct val="100000"/>
              </a:lnSpc>
              <a:defRPr sz="1600">
                <a:latin typeface="Atkinson Hyperlegible" pitchFamily="50" charset="0"/>
                <a:ea typeface="Source Serif Pro" panose="0204060305040502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Inhaltsplatzhalter 2">
            <a:extLst>
              <a:ext uri="{FF2B5EF4-FFF2-40B4-BE49-F238E27FC236}">
                <a16:creationId xmlns:a16="http://schemas.microsoft.com/office/drawing/2014/main" id="{79741003-B699-41EC-8F26-1F76BCE6D0F1}"/>
              </a:ext>
            </a:extLst>
          </p:cNvPr>
          <p:cNvSpPr>
            <a:spLocks noGrp="1"/>
          </p:cNvSpPr>
          <p:nvPr>
            <p:ph idx="10"/>
          </p:nvPr>
        </p:nvSpPr>
        <p:spPr>
          <a:xfrm>
            <a:off x="119149" y="6480550"/>
            <a:ext cx="11953702" cy="377450"/>
          </a:xfrm>
        </p:spPr>
        <p:txBody>
          <a:bodyPr anchor="ctr">
            <a:normAutofit/>
          </a:bodyPr>
          <a:lstStyle>
            <a:lvl1pPr marL="0" indent="0" algn="ctr">
              <a:buNone/>
              <a:defRPr sz="1400">
                <a:solidFill>
                  <a:schemeClr val="bg1">
                    <a:lumMod val="65000"/>
                  </a:schemeClr>
                </a:solidFill>
                <a:latin typeface="Source Serif Pro Light" panose="02040303050405020204" pitchFamily="18" charset="0"/>
                <a:ea typeface="Source Serif Pro Light" panose="02040303050405020204" pitchFamily="18" charset="0"/>
              </a:defRPr>
            </a:lvl1pPr>
            <a:lvl2pPr marL="457200" indent="0">
              <a:buNone/>
              <a:defRPr>
                <a:latin typeface="Source Serif Pro" panose="02040603050405020204" pitchFamily="18" charset="0"/>
                <a:ea typeface="Source Serif Pro" panose="02040603050405020204" pitchFamily="18" charset="0"/>
              </a:defRPr>
            </a:lvl2pPr>
            <a:lvl3pPr marL="914400" indent="0">
              <a:buNone/>
              <a:defRPr>
                <a:latin typeface="Source Serif Pro" panose="02040603050405020204" pitchFamily="18" charset="0"/>
                <a:ea typeface="Source Serif Pro" panose="02040603050405020204" pitchFamily="18" charset="0"/>
              </a:defRPr>
            </a:lvl3pPr>
            <a:lvl4pPr marL="1371600" indent="0">
              <a:buNone/>
              <a:defRPr>
                <a:latin typeface="Source Serif Pro" panose="02040603050405020204" pitchFamily="18" charset="0"/>
                <a:ea typeface="Source Serif Pro" panose="02040603050405020204" pitchFamily="18" charset="0"/>
              </a:defRPr>
            </a:lvl4pPr>
            <a:lvl5pPr marL="1828800" indent="0">
              <a:buNone/>
              <a:defRPr>
                <a:latin typeface="Source Serif Pro" panose="02040603050405020204" pitchFamily="18" charset="0"/>
                <a:ea typeface="Source Serif Pro" panose="02040603050405020204" pitchFamily="18" charset="0"/>
              </a:defRPr>
            </a:lvl5pPr>
          </a:lstStyle>
          <a:p>
            <a:pPr lvl="0"/>
            <a:r>
              <a:rPr lang="en-US"/>
              <a:t>Click to edit Master text styles</a:t>
            </a:r>
          </a:p>
        </p:txBody>
      </p:sp>
      <p:sp>
        <p:nvSpPr>
          <p:cNvPr id="8" name="Foliennummernplatzhalter 5">
            <a:extLst>
              <a:ext uri="{FF2B5EF4-FFF2-40B4-BE49-F238E27FC236}">
                <a16:creationId xmlns:a16="http://schemas.microsoft.com/office/drawing/2014/main" id="{C005B255-674E-40AE-B6D2-63E1324BBA9E}"/>
              </a:ext>
            </a:extLst>
          </p:cNvPr>
          <p:cNvSpPr>
            <a:spLocks noGrp="1"/>
          </p:cNvSpPr>
          <p:nvPr>
            <p:ph type="sldNum" sz="quarter" idx="12"/>
          </p:nvPr>
        </p:nvSpPr>
        <p:spPr>
          <a:xfrm>
            <a:off x="11646131" y="90314"/>
            <a:ext cx="545869" cy="377450"/>
          </a:xfrm>
        </p:spPr>
        <p:txBody>
          <a:bodyPr/>
          <a:lstStyle>
            <a:lvl1pPr>
              <a:defRPr sz="1000">
                <a:latin typeface="Source Serif Pro Light" panose="02040303050405020204" pitchFamily="18" charset="0"/>
                <a:ea typeface="Source Serif Pro Light" panose="02040303050405020204" pitchFamily="18" charset="0"/>
              </a:defRPr>
            </a:lvl1pPr>
          </a:lstStyle>
          <a:p>
            <a:fld id="{3BCE359E-5A9B-434E-9D8D-0272884E624E}" type="slidenum">
              <a:rPr lang="en-US" smtClean="0"/>
              <a:t>‹#›</a:t>
            </a:fld>
            <a:endParaRPr lang="en-US"/>
          </a:p>
        </p:txBody>
      </p:sp>
    </p:spTree>
    <p:extLst>
      <p:ext uri="{BB962C8B-B14F-4D97-AF65-F5344CB8AC3E}">
        <p14:creationId xmlns:p14="http://schemas.microsoft.com/office/powerpoint/2010/main" val="108734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905803B-10B5-473D-93F1-D30C55BCA138}"/>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FA5386CF-A4FC-4696-BEB9-095A2373CA83}"/>
              </a:ext>
            </a:extLst>
          </p:cNvPr>
          <p:cNvSpPr>
            <a:spLocks noGrp="1"/>
          </p:cNvSpPr>
          <p:nvPr>
            <p:ph type="title" hasCustomPrompt="1"/>
          </p:nvPr>
        </p:nvSpPr>
        <p:spPr>
          <a:xfrm>
            <a:off x="519197" y="124603"/>
            <a:ext cx="4532198" cy="901442"/>
          </a:xfrm>
        </p:spPr>
        <p:txBody>
          <a:bodyPr>
            <a:normAutofit/>
          </a:bodyPr>
          <a:lstStyle>
            <a:lvl1pPr>
              <a:defRPr sz="4800">
                <a:solidFill>
                  <a:schemeClr val="bg1"/>
                </a:solidFill>
                <a:latin typeface="Oswald" pitchFamily="2" charset="0"/>
              </a:defRPr>
            </a:lvl1pPr>
          </a:lstStyle>
          <a:p>
            <a:r>
              <a:rPr lang="de-DE" dirty="0"/>
              <a:t>title</a:t>
            </a:r>
            <a:endParaRPr lang="en-GB" dirty="0"/>
          </a:p>
        </p:txBody>
      </p:sp>
      <p:sp>
        <p:nvSpPr>
          <p:cNvPr id="3" name="Inhaltsplatzhalter 2">
            <a:extLst>
              <a:ext uri="{FF2B5EF4-FFF2-40B4-BE49-F238E27FC236}">
                <a16:creationId xmlns:a16="http://schemas.microsoft.com/office/drawing/2014/main" id="{A24572BD-0145-4E34-98A3-29EE6CAF6DEE}"/>
              </a:ext>
            </a:extLst>
          </p:cNvPr>
          <p:cNvSpPr>
            <a:spLocks noGrp="1"/>
          </p:cNvSpPr>
          <p:nvPr>
            <p:ph idx="1"/>
          </p:nvPr>
        </p:nvSpPr>
        <p:spPr>
          <a:xfrm>
            <a:off x="838200" y="1429971"/>
            <a:ext cx="10515600" cy="4746992"/>
          </a:xfrm>
        </p:spPr>
        <p:txBody>
          <a:bodyPr>
            <a:normAutofit/>
          </a:bodyPr>
          <a:lstStyle>
            <a:lvl1pPr>
              <a:defRPr sz="3600">
                <a:latin typeface="Source Sans Pro" panose="020B0503030403020204" pitchFamily="34" charset="0"/>
                <a:ea typeface="Source Sans Pro" panose="020B0503030403020204" pitchFamily="34" charset="0"/>
                <a:cs typeface="Open Sans" pitchFamily="2" charset="0"/>
              </a:defRPr>
            </a:lvl1pPr>
            <a:lvl2pPr>
              <a:defRPr sz="3200">
                <a:latin typeface="Source Sans Pro" panose="020B0503030403020204" pitchFamily="34" charset="0"/>
                <a:ea typeface="Source Sans Pro" panose="020B0503030403020204" pitchFamily="34" charset="0"/>
                <a:cs typeface="Open Sans" pitchFamily="2" charset="0"/>
              </a:defRPr>
            </a:lvl2pPr>
            <a:lvl3pPr>
              <a:defRPr sz="2800">
                <a:latin typeface="Source Sans Pro" panose="020B0503030403020204" pitchFamily="34" charset="0"/>
                <a:ea typeface="Source Sans Pro" panose="020B0503030403020204" pitchFamily="34" charset="0"/>
                <a:cs typeface="Open Sans" pitchFamily="2" charset="0"/>
              </a:defRPr>
            </a:lvl3pPr>
            <a:lvl4pPr>
              <a:defRPr sz="2400">
                <a:latin typeface="Source Sans Pro" panose="020B0503030403020204" pitchFamily="34" charset="0"/>
                <a:ea typeface="Source Sans Pro" panose="020B0503030403020204" pitchFamily="34" charset="0"/>
                <a:cs typeface="Open Sans" pitchFamily="2" charset="0"/>
              </a:defRPr>
            </a:lvl4pPr>
            <a:lvl5pPr>
              <a:defRPr sz="2400">
                <a:latin typeface="Source Sans Pro" panose="020B0503030403020204" pitchFamily="34" charset="0"/>
                <a:ea typeface="Source Sans Pro" panose="020B0503030403020204" pitchFamily="34" charset="0"/>
                <a:cs typeface="Open Sans" pitchFamily="2"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oliennummernplatzhalter 5">
            <a:extLst>
              <a:ext uri="{FF2B5EF4-FFF2-40B4-BE49-F238E27FC236}">
                <a16:creationId xmlns:a16="http://schemas.microsoft.com/office/drawing/2014/main" id="{8C6B2295-7366-4096-8A54-62265DED4C14}"/>
              </a:ext>
            </a:extLst>
          </p:cNvPr>
          <p:cNvSpPr>
            <a:spLocks noGrp="1"/>
          </p:cNvSpPr>
          <p:nvPr>
            <p:ph type="sldNum" sz="quarter" idx="12"/>
          </p:nvPr>
        </p:nvSpPr>
        <p:spPr>
          <a:xfrm>
            <a:off x="-178676" y="5811838"/>
            <a:ext cx="838200" cy="365125"/>
          </a:xfrm>
        </p:spPr>
        <p:txBody>
          <a:bodyPr/>
          <a:lstStyle>
            <a:lvl1pPr>
              <a:defRPr>
                <a:solidFill>
                  <a:schemeClr val="bg1">
                    <a:lumMod val="7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B83948FF-1141-44E2-B6DA-54CB4D7D54B3}" type="slidenum">
              <a:rPr lang="en-GB" smtClean="0"/>
              <a:pPr/>
              <a:t>‹#›</a:t>
            </a:fld>
            <a:endParaRPr lang="en-GB" dirty="0"/>
          </a:p>
        </p:txBody>
      </p:sp>
      <p:cxnSp>
        <p:nvCxnSpPr>
          <p:cNvPr id="10" name="Gerader Verbinder 9">
            <a:extLst>
              <a:ext uri="{FF2B5EF4-FFF2-40B4-BE49-F238E27FC236}">
                <a16:creationId xmlns:a16="http://schemas.microsoft.com/office/drawing/2014/main" id="{71ADACCC-A7C9-41D7-AFA1-3E0B597F4B01}"/>
              </a:ext>
            </a:extLst>
          </p:cNvPr>
          <p:cNvCxnSpPr/>
          <p:nvPr userDrawn="1"/>
        </p:nvCxnSpPr>
        <p:spPr>
          <a:xfrm>
            <a:off x="0" y="6176963"/>
            <a:ext cx="659524" cy="0"/>
          </a:xfrm>
          <a:prstGeom prst="line">
            <a:avLst/>
          </a:prstGeom>
          <a:ln w="19050">
            <a:solidFill>
              <a:srgbClr val="00325A"/>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5EB071B7-0372-433D-B4C3-5923286F00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
        <p:nvSpPr>
          <p:cNvPr id="13" name="Inhaltsplatzhalter 2">
            <a:extLst>
              <a:ext uri="{FF2B5EF4-FFF2-40B4-BE49-F238E27FC236}">
                <a16:creationId xmlns:a16="http://schemas.microsoft.com/office/drawing/2014/main" id="{B93AFDCE-B46D-4F41-84E6-051F9DC08A83}"/>
              </a:ext>
            </a:extLst>
          </p:cNvPr>
          <p:cNvSpPr>
            <a:spLocks noGrp="1"/>
          </p:cNvSpPr>
          <p:nvPr>
            <p:ph idx="13" hasCustomPrompt="1"/>
          </p:nvPr>
        </p:nvSpPr>
        <p:spPr>
          <a:xfrm>
            <a:off x="3064276" y="6468703"/>
            <a:ext cx="6063448" cy="389297"/>
          </a:xfrm>
        </p:spPr>
        <p:txBody>
          <a:bodyPr anchor="b">
            <a:noAutofit/>
          </a:bodyPr>
          <a:lstStyle>
            <a:lvl1pPr marL="0" indent="0" algn="ctr">
              <a:buNone/>
              <a:defRPr sz="14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Autor, JN, 000</a:t>
            </a:r>
          </a:p>
        </p:txBody>
      </p:sp>
      <p:sp>
        <p:nvSpPr>
          <p:cNvPr id="14" name="Inhaltsplatzhalter 2">
            <a:extLst>
              <a:ext uri="{FF2B5EF4-FFF2-40B4-BE49-F238E27FC236}">
                <a16:creationId xmlns:a16="http://schemas.microsoft.com/office/drawing/2014/main" id="{3C768198-758A-48A7-B654-462241DCF319}"/>
              </a:ext>
            </a:extLst>
          </p:cNvPr>
          <p:cNvSpPr>
            <a:spLocks noGrp="1"/>
          </p:cNvSpPr>
          <p:nvPr>
            <p:ph idx="14" hasCustomPrompt="1"/>
          </p:nvPr>
        </p:nvSpPr>
        <p:spPr>
          <a:xfrm>
            <a:off x="5142760" y="131300"/>
            <a:ext cx="3397558" cy="901442"/>
          </a:xfrm>
        </p:spPr>
        <p:txBody>
          <a:bodyPr anchor="ctr">
            <a:noAutofit/>
          </a:bodyPr>
          <a:lstStyle>
            <a:lvl1pPr marL="0" indent="0" algn="l">
              <a:buNone/>
              <a:defRPr sz="3600">
                <a:solidFill>
                  <a:schemeClr val="bg1"/>
                </a:solidFill>
                <a:latin typeface="Source Sans Pro" panose="020B0503030403020204" pitchFamily="34" charset="0"/>
                <a:ea typeface="Source Sans Pro" panose="020B0503030403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 | idea</a:t>
            </a:r>
          </a:p>
        </p:txBody>
      </p:sp>
    </p:spTree>
    <p:extLst>
      <p:ext uri="{BB962C8B-B14F-4D97-AF65-F5344CB8AC3E}">
        <p14:creationId xmlns:p14="http://schemas.microsoft.com/office/powerpoint/2010/main" val="1646997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FB7A29-5808-4A32-AA02-009DDD45914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1551D11B-E1ED-4C7D-B367-8C271F922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1D5ACCD-CEB0-4622-91C1-7C471B5D481A}"/>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6EFBF5AA-7CF9-42CB-9152-78804CEB7724}"/>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301EDC17-9273-4D35-8C3C-2FE4EDBA3534}"/>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372991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DBDF3-20A2-4267-AAB6-302DA9268E0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6CE896E-2165-425C-9257-57BD240CCBB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16E08837-75CF-4C2F-91EB-3F8F050B6B0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7F356377-DD97-412F-9D95-D7C3AE93DE5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29482A7-8F8A-4D3F-B01B-1F09EF4E8F73}"/>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D85163D8-DA2D-4170-97D5-C62A71C910F8}"/>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93277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8806C6-A661-43FA-A240-9C3F61C0B320}"/>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ED33BFDE-2E5B-4D1C-A7D6-11328895C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22D95A1-C1D0-4E26-B988-5380EAC414B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16C72E24-E738-4873-ADBD-6CBC28BF3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8BACEFA-4B9E-4B2B-A2A0-B8074146FE9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1543E117-F07D-4EDE-9D7E-AB34461F7584}"/>
              </a:ext>
            </a:extLst>
          </p:cNvPr>
          <p:cNvSpPr>
            <a:spLocks noGrp="1"/>
          </p:cNvSpPr>
          <p:nvPr>
            <p:ph type="dt" sz="half" idx="10"/>
          </p:nvPr>
        </p:nvSpPr>
        <p:spPr/>
        <p:txBody>
          <a:bodyPr/>
          <a:lstStyle/>
          <a:p>
            <a:endParaRPr lang="en-GB" dirty="0"/>
          </a:p>
        </p:txBody>
      </p:sp>
      <p:sp>
        <p:nvSpPr>
          <p:cNvPr id="8" name="Fußzeilenplatzhalter 7">
            <a:extLst>
              <a:ext uri="{FF2B5EF4-FFF2-40B4-BE49-F238E27FC236}">
                <a16:creationId xmlns:a16="http://schemas.microsoft.com/office/drawing/2014/main" id="{9385760A-AF36-4BE3-986A-D389DB8200DD}"/>
              </a:ext>
            </a:extLst>
          </p:cNvPr>
          <p:cNvSpPr>
            <a:spLocks noGrp="1"/>
          </p:cNvSpPr>
          <p:nvPr>
            <p:ph type="ftr" sz="quarter" idx="11"/>
          </p:nvPr>
        </p:nvSpPr>
        <p:spPr/>
        <p:txBody>
          <a:bodyPr/>
          <a:lstStyle/>
          <a:p>
            <a:endParaRPr lang="en-GB" dirty="0"/>
          </a:p>
        </p:txBody>
      </p:sp>
      <p:sp>
        <p:nvSpPr>
          <p:cNvPr id="9" name="Foliennummernplatzhalter 8">
            <a:extLst>
              <a:ext uri="{FF2B5EF4-FFF2-40B4-BE49-F238E27FC236}">
                <a16:creationId xmlns:a16="http://schemas.microsoft.com/office/drawing/2014/main" id="{EFB79710-2AEA-4DE6-AB99-16A82D41E4D8}"/>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3094505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BD4CA1-4CF8-4C91-96F5-78CC859BB0B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813D7CED-FB33-49E7-BC5F-8BE2F3E6972C}"/>
              </a:ext>
            </a:extLst>
          </p:cNvPr>
          <p:cNvSpPr>
            <a:spLocks noGrp="1"/>
          </p:cNvSpPr>
          <p:nvPr>
            <p:ph type="dt" sz="half" idx="10"/>
          </p:nvPr>
        </p:nvSpPr>
        <p:spPr/>
        <p:txBody>
          <a:bodyPr/>
          <a:lstStyle/>
          <a:p>
            <a:endParaRPr lang="en-GB" dirty="0"/>
          </a:p>
        </p:txBody>
      </p:sp>
      <p:sp>
        <p:nvSpPr>
          <p:cNvPr id="4" name="Fußzeilenplatzhalter 3">
            <a:extLst>
              <a:ext uri="{FF2B5EF4-FFF2-40B4-BE49-F238E27FC236}">
                <a16:creationId xmlns:a16="http://schemas.microsoft.com/office/drawing/2014/main" id="{3489FF8E-9962-4870-BC96-9A568422F7A8}"/>
              </a:ext>
            </a:extLst>
          </p:cNvPr>
          <p:cNvSpPr>
            <a:spLocks noGrp="1"/>
          </p:cNvSpPr>
          <p:nvPr>
            <p:ph type="ftr" sz="quarter" idx="11"/>
          </p:nvPr>
        </p:nvSpPr>
        <p:spPr/>
        <p:txBody>
          <a:bodyPr/>
          <a:lstStyle/>
          <a:p>
            <a:endParaRPr lang="en-GB" dirty="0"/>
          </a:p>
        </p:txBody>
      </p:sp>
      <p:sp>
        <p:nvSpPr>
          <p:cNvPr id="5" name="Foliennummernplatzhalter 4">
            <a:extLst>
              <a:ext uri="{FF2B5EF4-FFF2-40B4-BE49-F238E27FC236}">
                <a16:creationId xmlns:a16="http://schemas.microsoft.com/office/drawing/2014/main" id="{94461130-232F-49AC-96D9-73AD063008ED}"/>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70122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BF64299-9962-4D23-A951-7090B46EC7E4}"/>
              </a:ext>
            </a:extLst>
          </p:cNvPr>
          <p:cNvSpPr>
            <a:spLocks noGrp="1"/>
          </p:cNvSpPr>
          <p:nvPr>
            <p:ph type="dt" sz="half" idx="10"/>
          </p:nvPr>
        </p:nvSpPr>
        <p:spPr/>
        <p:txBody>
          <a:bodyPr/>
          <a:lstStyle/>
          <a:p>
            <a:endParaRPr lang="en-GB" dirty="0"/>
          </a:p>
        </p:txBody>
      </p:sp>
      <p:sp>
        <p:nvSpPr>
          <p:cNvPr id="3" name="Fußzeilenplatzhalter 2">
            <a:extLst>
              <a:ext uri="{FF2B5EF4-FFF2-40B4-BE49-F238E27FC236}">
                <a16:creationId xmlns:a16="http://schemas.microsoft.com/office/drawing/2014/main" id="{4082416F-8754-46CB-9A1D-C4D9D2DD7706}"/>
              </a:ext>
            </a:extLst>
          </p:cNvPr>
          <p:cNvSpPr>
            <a:spLocks noGrp="1"/>
          </p:cNvSpPr>
          <p:nvPr>
            <p:ph type="ftr" sz="quarter" idx="11"/>
          </p:nvPr>
        </p:nvSpPr>
        <p:spPr/>
        <p:txBody>
          <a:bodyPr/>
          <a:lstStyle/>
          <a:p>
            <a:endParaRPr lang="en-GB" dirty="0"/>
          </a:p>
        </p:txBody>
      </p:sp>
      <p:sp>
        <p:nvSpPr>
          <p:cNvPr id="4" name="Foliennummernplatzhalter 3">
            <a:extLst>
              <a:ext uri="{FF2B5EF4-FFF2-40B4-BE49-F238E27FC236}">
                <a16:creationId xmlns:a16="http://schemas.microsoft.com/office/drawing/2014/main" id="{B273938C-4DF7-4374-AC8A-F2AE7923FC67}"/>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868422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AC890-51AD-49BF-8BF2-CF274FB248D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9DCDA0E-537C-44C0-991D-7DB159D221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D2EFED58-7BAF-4633-ADE9-23391610B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CE2545B-0444-43ED-AF44-1683BF84069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5571607-AD5A-41E8-BAB9-FB6B970AB00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5666D1A-87E4-41B3-AD9B-C7CA19B5A7DA}"/>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769162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9C07F-CD6B-427A-8E2E-D5DBA9866C3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7D0A58D2-191E-4707-BAB2-759698719E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platzhalter 3">
            <a:extLst>
              <a:ext uri="{FF2B5EF4-FFF2-40B4-BE49-F238E27FC236}">
                <a16:creationId xmlns:a16="http://schemas.microsoft.com/office/drawing/2014/main" id="{A169A87D-06F8-471A-9468-E80351377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C486EFE-73DD-4E98-83CD-63ADF71BD95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E0D9500-50E1-4689-AB18-5376A7A11A6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36DEDBE-52F9-4DF1-A4A9-6A165FC8F04F}"/>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75845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91ABB3F-8FFF-46F4-BDB1-D321D0F8D9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D31EEE29-7400-43DA-9C1C-C1EDE4C341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20F4566E-C450-4947-8B6A-0FAA52FDAE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ußzeilenplatzhalter 4">
            <a:extLst>
              <a:ext uri="{FF2B5EF4-FFF2-40B4-BE49-F238E27FC236}">
                <a16:creationId xmlns:a16="http://schemas.microsoft.com/office/drawing/2014/main" id="{8D1F4A58-0E9D-46ED-BC23-C25DAF0D32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Foliennummernplatzhalter 5">
            <a:extLst>
              <a:ext uri="{FF2B5EF4-FFF2-40B4-BE49-F238E27FC236}">
                <a16:creationId xmlns:a16="http://schemas.microsoft.com/office/drawing/2014/main" id="{F8D98F66-B138-495F-9A7B-7011E3CCCC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948FF-1141-44E2-B6DA-54CB4D7D54B3}" type="slidenum">
              <a:rPr lang="en-GB" smtClean="0"/>
              <a:t>‹#›</a:t>
            </a:fld>
            <a:endParaRPr lang="en-GB" dirty="0"/>
          </a:p>
        </p:txBody>
      </p:sp>
    </p:spTree>
    <p:extLst>
      <p:ext uri="{BB962C8B-B14F-4D97-AF65-F5344CB8AC3E}">
        <p14:creationId xmlns:p14="http://schemas.microsoft.com/office/powerpoint/2010/main" val="320160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JuliusWelzel/StepUp-jc"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0797-4638-4FA2-83CD-53C6F62234F6}"/>
              </a:ext>
            </a:extLst>
          </p:cNvPr>
          <p:cNvSpPr>
            <a:spLocks noGrp="1"/>
          </p:cNvSpPr>
          <p:nvPr>
            <p:ph type="ctrTitle"/>
          </p:nvPr>
        </p:nvSpPr>
        <p:spPr>
          <a:xfrm>
            <a:off x="1524000" y="1600200"/>
            <a:ext cx="9144000" cy="2387600"/>
          </a:xfrm>
        </p:spPr>
        <p:txBody>
          <a:bodyPr>
            <a:noAutofit/>
          </a:bodyPr>
          <a:lstStyle/>
          <a:p>
            <a:pPr algn="l"/>
            <a:r>
              <a:rPr lang="en-GB" sz="4000" dirty="0"/>
              <a:t>Temporal evolution of beta bursts in the parkinsonian cortical and basal ganglia network</a:t>
            </a:r>
            <a:br>
              <a:rPr lang="en-US" sz="3600" dirty="0"/>
            </a:br>
            <a:r>
              <a:rPr lang="en-US" sz="3200" dirty="0" err="1">
                <a:latin typeface="Source Sans Pro" panose="020B0503030403020204" pitchFamily="34" charset="0"/>
                <a:ea typeface="Source Sans Pro" panose="020B0503030403020204" pitchFamily="34" charset="0"/>
              </a:rPr>
              <a:t>Cagnan</a:t>
            </a:r>
            <a:r>
              <a:rPr lang="en-US" sz="3200" dirty="0">
                <a:latin typeface="Source Sans Pro" panose="020B0503030403020204" pitchFamily="34" charset="0"/>
                <a:ea typeface="Source Sans Pro" panose="020B0503030403020204" pitchFamily="34" charset="0"/>
              </a:rPr>
              <a:t> ea., PNAS, 2019</a:t>
            </a:r>
            <a:endParaRPr lang="en-GB" sz="5400" dirty="0">
              <a:latin typeface="Source Sans Pro" panose="020B0503030403020204" pitchFamily="34" charset="0"/>
              <a:ea typeface="Source Sans Pro" panose="020B0503030403020204" pitchFamily="34" charset="0"/>
            </a:endParaRPr>
          </a:p>
        </p:txBody>
      </p:sp>
      <p:sp>
        <p:nvSpPr>
          <p:cNvPr id="3" name="Untertitel 2">
            <a:extLst>
              <a:ext uri="{FF2B5EF4-FFF2-40B4-BE49-F238E27FC236}">
                <a16:creationId xmlns:a16="http://schemas.microsoft.com/office/drawing/2014/main" id="{C9FFEB67-3889-447D-81FC-5E6D83431D7F}"/>
              </a:ext>
            </a:extLst>
          </p:cNvPr>
          <p:cNvSpPr>
            <a:spLocks noGrp="1"/>
          </p:cNvSpPr>
          <p:nvPr>
            <p:ph type="subTitle" idx="1"/>
          </p:nvPr>
        </p:nvSpPr>
        <p:spPr/>
        <p:txBody>
          <a:bodyPr anchor="ctr">
            <a:normAutofit/>
          </a:bodyPr>
          <a:lstStyle/>
          <a:p>
            <a:pPr algn="l"/>
            <a:r>
              <a:rPr lang="en-GB" sz="1800" dirty="0"/>
              <a:t>StepUp Journal Club</a:t>
            </a:r>
          </a:p>
          <a:p>
            <a:pPr algn="l"/>
            <a:r>
              <a:rPr lang="en-GB" sz="1800" i="1" dirty="0"/>
              <a:t>15</a:t>
            </a:r>
            <a:r>
              <a:rPr lang="en-GB" sz="1800" i="1" baseline="30000" dirty="0"/>
              <a:t>th</a:t>
            </a:r>
            <a:r>
              <a:rPr lang="en-GB" sz="1800" i="1" dirty="0"/>
              <a:t> March 2023</a:t>
            </a:r>
          </a:p>
        </p:txBody>
      </p:sp>
    </p:spTree>
    <p:extLst>
      <p:ext uri="{BB962C8B-B14F-4D97-AF65-F5344CB8AC3E}">
        <p14:creationId xmlns:p14="http://schemas.microsoft.com/office/powerpoint/2010/main" val="590684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2971-AD82-2799-39A9-FB3747F2EF8A}"/>
              </a:ext>
            </a:extLst>
          </p:cNvPr>
          <p:cNvSpPr>
            <a:spLocks noGrp="1"/>
          </p:cNvSpPr>
          <p:nvPr>
            <p:ph type="title"/>
          </p:nvPr>
        </p:nvSpPr>
        <p:spPr/>
        <p:txBody>
          <a:bodyPr>
            <a:normAutofit fontScale="90000"/>
          </a:bodyPr>
          <a:lstStyle/>
          <a:p>
            <a:r>
              <a:rPr lang="en-US" dirty="0"/>
              <a:t>outcome parameters</a:t>
            </a:r>
          </a:p>
        </p:txBody>
      </p:sp>
      <p:sp>
        <p:nvSpPr>
          <p:cNvPr id="3" name="Content Placeholder 2">
            <a:extLst>
              <a:ext uri="{FF2B5EF4-FFF2-40B4-BE49-F238E27FC236}">
                <a16:creationId xmlns:a16="http://schemas.microsoft.com/office/drawing/2014/main" id="{483A9DE4-1D99-C330-460F-466A0FB962D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84621EE-EEFB-6783-9DED-FDAA0ECC4798}"/>
              </a:ext>
            </a:extLst>
          </p:cNvPr>
          <p:cNvSpPr>
            <a:spLocks noGrp="1"/>
          </p:cNvSpPr>
          <p:nvPr>
            <p:ph type="sldNum" sz="quarter" idx="12"/>
          </p:nvPr>
        </p:nvSpPr>
        <p:spPr/>
        <p:txBody>
          <a:bodyPr/>
          <a:lstStyle/>
          <a:p>
            <a:fld id="{B83948FF-1141-44E2-B6DA-54CB4D7D54B3}" type="slidenum">
              <a:rPr lang="en-GB" smtClean="0"/>
              <a:pPr/>
              <a:t>10</a:t>
            </a:fld>
            <a:endParaRPr lang="en-GB" dirty="0"/>
          </a:p>
        </p:txBody>
      </p:sp>
      <p:sp>
        <p:nvSpPr>
          <p:cNvPr id="5" name="Content Placeholder 4">
            <a:extLst>
              <a:ext uri="{FF2B5EF4-FFF2-40B4-BE49-F238E27FC236}">
                <a16:creationId xmlns:a16="http://schemas.microsoft.com/office/drawing/2014/main" id="{33869FCF-2B78-E0A3-B4F5-BA9DF1581560}"/>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0F1181F1-11DE-783D-D4D4-E59BA6699A49}"/>
              </a:ext>
            </a:extLst>
          </p:cNvPr>
          <p:cNvSpPr>
            <a:spLocks noGrp="1"/>
          </p:cNvSpPr>
          <p:nvPr>
            <p:ph idx="14"/>
          </p:nvPr>
        </p:nvSpPr>
        <p:spPr/>
        <p:txBody>
          <a:bodyPr/>
          <a:lstStyle/>
          <a:p>
            <a:r>
              <a:rPr lang="en-US" dirty="0"/>
              <a:t>| PSI</a:t>
            </a:r>
          </a:p>
        </p:txBody>
      </p:sp>
      <p:pic>
        <p:nvPicPr>
          <p:cNvPr id="8" name="Picture 7">
            <a:extLst>
              <a:ext uri="{FF2B5EF4-FFF2-40B4-BE49-F238E27FC236}">
                <a16:creationId xmlns:a16="http://schemas.microsoft.com/office/drawing/2014/main" id="{2EBEDA42-BA11-24AF-5C51-2DEB5D8BC4D6}"/>
              </a:ext>
            </a:extLst>
          </p:cNvPr>
          <p:cNvPicPr>
            <a:picLocks noChangeAspect="1"/>
          </p:cNvPicPr>
          <p:nvPr/>
        </p:nvPicPr>
        <p:blipFill>
          <a:blip r:embed="rId3"/>
          <a:stretch>
            <a:fillRect/>
          </a:stretch>
        </p:blipFill>
        <p:spPr>
          <a:xfrm>
            <a:off x="1741539" y="1176489"/>
            <a:ext cx="8708922" cy="4449419"/>
          </a:xfrm>
          <a:prstGeom prst="rect">
            <a:avLst/>
          </a:prstGeom>
        </p:spPr>
      </p:pic>
      <p:sp>
        <p:nvSpPr>
          <p:cNvPr id="7" name="TextBox 6">
            <a:extLst>
              <a:ext uri="{FF2B5EF4-FFF2-40B4-BE49-F238E27FC236}">
                <a16:creationId xmlns:a16="http://schemas.microsoft.com/office/drawing/2014/main" id="{C69750D7-4CEE-18FD-EEA4-8E2C25ECC4E1}"/>
              </a:ext>
            </a:extLst>
          </p:cNvPr>
          <p:cNvSpPr txBox="1"/>
          <p:nvPr/>
        </p:nvSpPr>
        <p:spPr>
          <a:xfrm>
            <a:off x="1357222" y="5749892"/>
            <a:ext cx="9293525" cy="830997"/>
          </a:xfrm>
          <a:prstGeom prst="rect">
            <a:avLst/>
          </a:prstGeom>
          <a:noFill/>
        </p:spPr>
        <p:txBody>
          <a:bodyPr wrap="square" rtlCol="0">
            <a:spAutoFit/>
          </a:bodyPr>
          <a:lstStyle/>
          <a:p>
            <a:pPr algn="ctr"/>
            <a:r>
              <a:rPr lang="en-GB" sz="1600" b="0" i="0" u="none" strike="noStrike" baseline="0" dirty="0">
                <a:solidFill>
                  <a:srgbClr val="000000"/>
                </a:solidFill>
                <a:latin typeface="Source Sans Pro" panose="020B0503030403020204" pitchFamily="34" charset="0"/>
                <a:ea typeface="Source Sans Pro" panose="020B0503030403020204" pitchFamily="34" charset="0"/>
              </a:rPr>
              <a:t>If both across time and across burst measures increase at a given point in time/window (in relation to the burst threshold), synchronization is increased in individual bursts, and the phase relationship (conditions of synchronization) is consistent </a:t>
            </a:r>
            <a:endParaRPr lang="en-US" sz="1600" dirty="0">
              <a:solidFill>
                <a:schemeClr val="bg1">
                  <a:lumMod val="50000"/>
                </a:schemeClr>
              </a:solidFill>
              <a:latin typeface="Source Sans Pro" panose="020B0503030403020204" pitchFamily="34" charset="0"/>
              <a:ea typeface="Source Sans Pro" panose="020B0503030403020204" pitchFamily="34" charset="0"/>
              <a:cs typeface="Open Sans Condensed" pitchFamily="2" charset="0"/>
            </a:endParaRPr>
          </a:p>
        </p:txBody>
      </p:sp>
    </p:spTree>
    <p:extLst>
      <p:ext uri="{BB962C8B-B14F-4D97-AF65-F5344CB8AC3E}">
        <p14:creationId xmlns:p14="http://schemas.microsoft.com/office/powerpoint/2010/main" val="606025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A83B5A-00B8-B88F-1D5C-139DB7BFF8C9}"/>
              </a:ext>
            </a:extLst>
          </p:cNvPr>
          <p:cNvPicPr>
            <a:picLocks noChangeAspect="1"/>
          </p:cNvPicPr>
          <p:nvPr/>
        </p:nvPicPr>
        <p:blipFill>
          <a:blip r:embed="rId3"/>
          <a:stretch>
            <a:fillRect/>
          </a:stretch>
        </p:blipFill>
        <p:spPr>
          <a:xfrm>
            <a:off x="2461525" y="1429971"/>
            <a:ext cx="7564834" cy="5236639"/>
          </a:xfrm>
          <a:prstGeom prst="rect">
            <a:avLst/>
          </a:prstGeom>
        </p:spPr>
      </p:pic>
      <p:sp>
        <p:nvSpPr>
          <p:cNvPr id="2" name="Title 1">
            <a:extLst>
              <a:ext uri="{FF2B5EF4-FFF2-40B4-BE49-F238E27FC236}">
                <a16:creationId xmlns:a16="http://schemas.microsoft.com/office/drawing/2014/main" id="{931E4CBA-BBE7-E11A-BC22-D56A018C86C7}"/>
              </a:ext>
            </a:extLst>
          </p:cNvPr>
          <p:cNvSpPr>
            <a:spLocks noGrp="1"/>
          </p:cNvSpPr>
          <p:nvPr>
            <p:ph type="title"/>
          </p:nvPr>
        </p:nvSpPr>
        <p:spPr/>
        <p:txBody>
          <a:bodyPr/>
          <a:lstStyle/>
          <a:p>
            <a:endParaRPr lang="en-US"/>
          </a:p>
        </p:txBody>
      </p:sp>
      <p:pic>
        <p:nvPicPr>
          <p:cNvPr id="9" name="Content Placeholder 8" descr="Group of men with solid fill">
            <a:extLst>
              <a:ext uri="{FF2B5EF4-FFF2-40B4-BE49-F238E27FC236}">
                <a16:creationId xmlns:a16="http://schemas.microsoft.com/office/drawing/2014/main" id="{C85DBD9A-FA5F-657B-2A47-F9DF5025A0E0}"/>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974" y="111645"/>
            <a:ext cx="914400" cy="914400"/>
          </a:xfrm>
        </p:spPr>
      </p:pic>
      <p:sp>
        <p:nvSpPr>
          <p:cNvPr id="4" name="Slide Number Placeholder 3">
            <a:extLst>
              <a:ext uri="{FF2B5EF4-FFF2-40B4-BE49-F238E27FC236}">
                <a16:creationId xmlns:a16="http://schemas.microsoft.com/office/drawing/2014/main" id="{EA2A55E2-CF11-1C7A-518A-361D75D3A8FA}"/>
              </a:ext>
            </a:extLst>
          </p:cNvPr>
          <p:cNvSpPr>
            <a:spLocks noGrp="1"/>
          </p:cNvSpPr>
          <p:nvPr>
            <p:ph type="sldNum" sz="quarter" idx="12"/>
          </p:nvPr>
        </p:nvSpPr>
        <p:spPr/>
        <p:txBody>
          <a:bodyPr/>
          <a:lstStyle/>
          <a:p>
            <a:fld id="{B83948FF-1141-44E2-B6DA-54CB4D7D54B3}" type="slidenum">
              <a:rPr lang="en-GB" smtClean="0"/>
              <a:pPr/>
              <a:t>11</a:t>
            </a:fld>
            <a:endParaRPr lang="en-GB" dirty="0"/>
          </a:p>
        </p:txBody>
      </p:sp>
      <p:sp>
        <p:nvSpPr>
          <p:cNvPr id="5" name="Content Placeholder 4">
            <a:extLst>
              <a:ext uri="{FF2B5EF4-FFF2-40B4-BE49-F238E27FC236}">
                <a16:creationId xmlns:a16="http://schemas.microsoft.com/office/drawing/2014/main" id="{0B24EE90-BB17-A5E8-E943-0A66C0712284}"/>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04C70C15-DF64-8897-594F-091D580B189F}"/>
              </a:ext>
            </a:extLst>
          </p:cNvPr>
          <p:cNvSpPr>
            <a:spLocks noGrp="1"/>
          </p:cNvSpPr>
          <p:nvPr>
            <p:ph idx="14"/>
          </p:nvPr>
        </p:nvSpPr>
        <p:spPr/>
        <p:txBody>
          <a:bodyPr/>
          <a:lstStyle/>
          <a:p>
            <a:endParaRPr lang="en-US"/>
          </a:p>
        </p:txBody>
      </p:sp>
      <p:cxnSp>
        <p:nvCxnSpPr>
          <p:cNvPr id="10" name="Connector: Elbow 9">
            <a:extLst>
              <a:ext uri="{FF2B5EF4-FFF2-40B4-BE49-F238E27FC236}">
                <a16:creationId xmlns:a16="http://schemas.microsoft.com/office/drawing/2014/main" id="{8136C68E-6367-1D78-AC68-A590610E1569}"/>
              </a:ext>
            </a:extLst>
          </p:cNvPr>
          <p:cNvCxnSpPr/>
          <p:nvPr/>
        </p:nvCxnSpPr>
        <p:spPr>
          <a:xfrm rot="10800000" flipV="1">
            <a:off x="4214648" y="2102069"/>
            <a:ext cx="2680138" cy="557048"/>
          </a:xfrm>
          <a:prstGeom prst="bentConnector3">
            <a:avLst>
              <a:gd name="adj1" fmla="val 72549"/>
            </a:avLst>
          </a:prstGeom>
          <a:ln w="28575">
            <a:solidFill>
              <a:srgbClr val="01010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19F79AA4-F679-5C72-EE06-149C193F655D}"/>
              </a:ext>
            </a:extLst>
          </p:cNvPr>
          <p:cNvCxnSpPr>
            <a:cxnSpLocks/>
          </p:cNvCxnSpPr>
          <p:nvPr/>
        </p:nvCxnSpPr>
        <p:spPr>
          <a:xfrm rot="10800000" flipV="1">
            <a:off x="4380139" y="1962150"/>
            <a:ext cx="2498272" cy="918482"/>
          </a:xfrm>
          <a:prstGeom prst="bentConnector3">
            <a:avLst>
              <a:gd name="adj1" fmla="val 68083"/>
            </a:avLst>
          </a:prstGeom>
          <a:ln w="28575">
            <a:solidFill>
              <a:srgbClr val="FD010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7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7ECB-933C-6F0B-A70A-233E6AA8DC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389FCC-7D15-FA7B-FB90-62EDA4D68E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43405F-C1B3-C199-CDAC-A4EEF4EBF281}"/>
              </a:ext>
            </a:extLst>
          </p:cNvPr>
          <p:cNvSpPr>
            <a:spLocks noGrp="1"/>
          </p:cNvSpPr>
          <p:nvPr>
            <p:ph type="sldNum" sz="quarter" idx="12"/>
          </p:nvPr>
        </p:nvSpPr>
        <p:spPr/>
        <p:txBody>
          <a:bodyPr/>
          <a:lstStyle/>
          <a:p>
            <a:fld id="{B83948FF-1141-44E2-B6DA-54CB4D7D54B3}" type="slidenum">
              <a:rPr lang="en-GB" smtClean="0"/>
              <a:pPr/>
              <a:t>12</a:t>
            </a:fld>
            <a:endParaRPr lang="en-GB" dirty="0"/>
          </a:p>
        </p:txBody>
      </p:sp>
      <p:sp>
        <p:nvSpPr>
          <p:cNvPr id="5" name="Content Placeholder 4">
            <a:extLst>
              <a:ext uri="{FF2B5EF4-FFF2-40B4-BE49-F238E27FC236}">
                <a16:creationId xmlns:a16="http://schemas.microsoft.com/office/drawing/2014/main" id="{D0A53110-1853-F89A-1813-17841F229FEF}"/>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91A538A0-3630-27A4-A17F-F368474BE317}"/>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51B538B9-E9C6-09DE-6986-D575515B34A0}"/>
              </a:ext>
            </a:extLst>
          </p:cNvPr>
          <p:cNvPicPr>
            <a:picLocks noChangeAspect="1"/>
          </p:cNvPicPr>
          <p:nvPr/>
        </p:nvPicPr>
        <p:blipFill>
          <a:blip r:embed="rId3"/>
          <a:stretch>
            <a:fillRect/>
          </a:stretch>
        </p:blipFill>
        <p:spPr>
          <a:xfrm>
            <a:off x="2670630" y="1429971"/>
            <a:ext cx="6732072" cy="5289122"/>
          </a:xfrm>
          <a:prstGeom prst="rect">
            <a:avLst/>
          </a:prstGeom>
        </p:spPr>
      </p:pic>
      <p:pic>
        <p:nvPicPr>
          <p:cNvPr id="7" name="Content Placeholder 8" descr="Rat with solid fill">
            <a:extLst>
              <a:ext uri="{FF2B5EF4-FFF2-40B4-BE49-F238E27FC236}">
                <a16:creationId xmlns:a16="http://schemas.microsoft.com/office/drawing/2014/main" id="{49C3D970-D226-DD5E-6EC8-B7ADA63A17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831" y="-1"/>
            <a:ext cx="1113421" cy="1113421"/>
          </a:xfrm>
          <a:prstGeom prst="rect">
            <a:avLst/>
          </a:prstGeom>
        </p:spPr>
      </p:pic>
    </p:spTree>
    <p:extLst>
      <p:ext uri="{BB962C8B-B14F-4D97-AF65-F5344CB8AC3E}">
        <p14:creationId xmlns:p14="http://schemas.microsoft.com/office/powerpoint/2010/main" val="1189920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82D0FC-4B97-B27E-7355-ECFAEE331A09}"/>
              </a:ext>
            </a:extLst>
          </p:cNvPr>
          <p:cNvPicPr>
            <a:picLocks noChangeAspect="1"/>
          </p:cNvPicPr>
          <p:nvPr/>
        </p:nvPicPr>
        <p:blipFill>
          <a:blip r:embed="rId3"/>
          <a:stretch>
            <a:fillRect/>
          </a:stretch>
        </p:blipFill>
        <p:spPr>
          <a:xfrm>
            <a:off x="1883229" y="1071653"/>
            <a:ext cx="8269037" cy="5793180"/>
          </a:xfrm>
          <a:prstGeom prst="rect">
            <a:avLst/>
          </a:prstGeom>
        </p:spPr>
      </p:pic>
      <p:sp>
        <p:nvSpPr>
          <p:cNvPr id="2" name="Title 1">
            <a:extLst>
              <a:ext uri="{FF2B5EF4-FFF2-40B4-BE49-F238E27FC236}">
                <a16:creationId xmlns:a16="http://schemas.microsoft.com/office/drawing/2014/main" id="{4C889655-ADDE-787F-8351-50703A66BAF7}"/>
              </a:ext>
            </a:extLst>
          </p:cNvPr>
          <p:cNvSpPr>
            <a:spLocks noGrp="1"/>
          </p:cNvSpPr>
          <p:nvPr>
            <p:ph type="title"/>
          </p:nvPr>
        </p:nvSpPr>
        <p:spPr/>
        <p:txBody>
          <a:bodyPr/>
          <a:lstStyle/>
          <a:p>
            <a:endParaRPr lang="en-US"/>
          </a:p>
        </p:txBody>
      </p:sp>
      <p:pic>
        <p:nvPicPr>
          <p:cNvPr id="9" name="Content Placeholder 8" descr="Rat with solid fill">
            <a:extLst>
              <a:ext uri="{FF2B5EF4-FFF2-40B4-BE49-F238E27FC236}">
                <a16:creationId xmlns:a16="http://schemas.microsoft.com/office/drawing/2014/main" id="{0145B484-14DC-AF9C-B25B-8C31679EBBBD}"/>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831" y="-1"/>
            <a:ext cx="1113421" cy="1113421"/>
          </a:xfrm>
        </p:spPr>
      </p:pic>
      <p:sp>
        <p:nvSpPr>
          <p:cNvPr id="4" name="Slide Number Placeholder 3">
            <a:extLst>
              <a:ext uri="{FF2B5EF4-FFF2-40B4-BE49-F238E27FC236}">
                <a16:creationId xmlns:a16="http://schemas.microsoft.com/office/drawing/2014/main" id="{2DAFBF86-F91F-CC84-8083-D491F9F940CE}"/>
              </a:ext>
            </a:extLst>
          </p:cNvPr>
          <p:cNvSpPr>
            <a:spLocks noGrp="1"/>
          </p:cNvSpPr>
          <p:nvPr>
            <p:ph type="sldNum" sz="quarter" idx="12"/>
          </p:nvPr>
        </p:nvSpPr>
        <p:spPr/>
        <p:txBody>
          <a:bodyPr/>
          <a:lstStyle/>
          <a:p>
            <a:fld id="{B83948FF-1141-44E2-B6DA-54CB4D7D54B3}" type="slidenum">
              <a:rPr lang="en-GB" smtClean="0"/>
              <a:pPr/>
              <a:t>13</a:t>
            </a:fld>
            <a:endParaRPr lang="en-GB" dirty="0"/>
          </a:p>
        </p:txBody>
      </p:sp>
      <p:sp>
        <p:nvSpPr>
          <p:cNvPr id="5" name="Content Placeholder 4">
            <a:extLst>
              <a:ext uri="{FF2B5EF4-FFF2-40B4-BE49-F238E27FC236}">
                <a16:creationId xmlns:a16="http://schemas.microsoft.com/office/drawing/2014/main" id="{CEFE6A07-A073-C820-CAF9-F56F41C88886}"/>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317517AA-4D80-2172-68EE-2B89FFDD3238}"/>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45003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7C9C-7C23-C99B-E7B8-EA3E619F40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376A6A-BC2F-7E4C-8332-75C5B2B58FA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3731382-376B-6547-8EF1-D9F2BF0F5DAA}"/>
              </a:ext>
            </a:extLst>
          </p:cNvPr>
          <p:cNvSpPr>
            <a:spLocks noGrp="1"/>
          </p:cNvSpPr>
          <p:nvPr>
            <p:ph type="sldNum" sz="quarter" idx="12"/>
          </p:nvPr>
        </p:nvSpPr>
        <p:spPr/>
        <p:txBody>
          <a:bodyPr/>
          <a:lstStyle/>
          <a:p>
            <a:fld id="{B83948FF-1141-44E2-B6DA-54CB4D7D54B3}" type="slidenum">
              <a:rPr lang="en-GB" smtClean="0"/>
              <a:pPr/>
              <a:t>14</a:t>
            </a:fld>
            <a:endParaRPr lang="en-GB" dirty="0"/>
          </a:p>
        </p:txBody>
      </p:sp>
      <p:sp>
        <p:nvSpPr>
          <p:cNvPr id="5" name="Content Placeholder 4">
            <a:extLst>
              <a:ext uri="{FF2B5EF4-FFF2-40B4-BE49-F238E27FC236}">
                <a16:creationId xmlns:a16="http://schemas.microsoft.com/office/drawing/2014/main" id="{7A007C32-217D-D182-7A2B-D13418909ACB}"/>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96A6EF9D-4DBF-4F5E-A460-DA4F52561238}"/>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5D6609FF-5C2E-8C29-8882-47D0EBBE2748}"/>
              </a:ext>
            </a:extLst>
          </p:cNvPr>
          <p:cNvPicPr>
            <a:picLocks noChangeAspect="1"/>
          </p:cNvPicPr>
          <p:nvPr/>
        </p:nvPicPr>
        <p:blipFill>
          <a:blip r:embed="rId3"/>
          <a:stretch>
            <a:fillRect/>
          </a:stretch>
        </p:blipFill>
        <p:spPr>
          <a:xfrm>
            <a:off x="0" y="1229855"/>
            <a:ext cx="12192000" cy="4398289"/>
          </a:xfrm>
          <a:prstGeom prst="rect">
            <a:avLst/>
          </a:prstGeom>
        </p:spPr>
      </p:pic>
      <p:pic>
        <p:nvPicPr>
          <p:cNvPr id="7" name="Content Placeholder 8" descr="Rat with solid fill">
            <a:extLst>
              <a:ext uri="{FF2B5EF4-FFF2-40B4-BE49-F238E27FC236}">
                <a16:creationId xmlns:a16="http://schemas.microsoft.com/office/drawing/2014/main" id="{E6141C0A-9D35-E79B-6805-381B35FEA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831" y="-1"/>
            <a:ext cx="1113421" cy="1113421"/>
          </a:xfrm>
          <a:prstGeom prst="rect">
            <a:avLst/>
          </a:prstGeom>
        </p:spPr>
      </p:pic>
    </p:spTree>
    <p:extLst>
      <p:ext uri="{BB962C8B-B14F-4D97-AF65-F5344CB8AC3E}">
        <p14:creationId xmlns:p14="http://schemas.microsoft.com/office/powerpoint/2010/main" val="1638577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71B4-BDD4-180F-40C4-E6CC3D2F2DDB}"/>
              </a:ext>
            </a:extLst>
          </p:cNvPr>
          <p:cNvSpPr>
            <a:spLocks noGrp="1"/>
          </p:cNvSpPr>
          <p:nvPr>
            <p:ph type="title"/>
          </p:nvPr>
        </p:nvSpPr>
        <p:spPr/>
        <p:txBody>
          <a:bodyPr/>
          <a:lstStyle/>
          <a:p>
            <a:r>
              <a:rPr lang="en-US" dirty="0"/>
              <a:t>take home</a:t>
            </a:r>
          </a:p>
        </p:txBody>
      </p:sp>
      <p:sp>
        <p:nvSpPr>
          <p:cNvPr id="3" name="Content Placeholder 2">
            <a:extLst>
              <a:ext uri="{FF2B5EF4-FFF2-40B4-BE49-F238E27FC236}">
                <a16:creationId xmlns:a16="http://schemas.microsoft.com/office/drawing/2014/main" id="{FD7E073A-BDEB-BD17-B6BD-A5295E632522}"/>
              </a:ext>
            </a:extLst>
          </p:cNvPr>
          <p:cNvSpPr>
            <a:spLocks noGrp="1"/>
          </p:cNvSpPr>
          <p:nvPr>
            <p:ph idx="1"/>
          </p:nvPr>
        </p:nvSpPr>
        <p:spPr>
          <a:xfrm>
            <a:off x="838200" y="1429970"/>
            <a:ext cx="10515600" cy="5032035"/>
          </a:xfrm>
        </p:spPr>
        <p:txBody>
          <a:bodyPr>
            <a:normAutofit fontScale="92500" lnSpcReduction="10000"/>
          </a:bodyPr>
          <a:lstStyle/>
          <a:p>
            <a:pPr marL="742950" indent="-742950">
              <a:buFont typeface="+mj-lt"/>
              <a:buAutoNum type="arabicPeriod"/>
            </a:pPr>
            <a:r>
              <a:rPr lang="en-GB" dirty="0"/>
              <a:t>Cortico-subthalamic synchronization in patients with PD occurs before the onset and continues throughout the duration of beta bursts (also true for </a:t>
            </a:r>
            <a:r>
              <a:rPr lang="en-GB" dirty="0" err="1"/>
              <a:t>ECoG</a:t>
            </a:r>
            <a:r>
              <a:rPr lang="en-GB" dirty="0"/>
              <a:t>)</a:t>
            </a:r>
          </a:p>
          <a:p>
            <a:pPr marL="742950" indent="-742950">
              <a:buFont typeface="+mj-lt"/>
              <a:buAutoNum type="arabicPeriod"/>
            </a:pPr>
            <a:endParaRPr lang="en-GB" dirty="0"/>
          </a:p>
          <a:p>
            <a:pPr marL="742950" indent="-742950">
              <a:buFont typeface="+mj-lt"/>
              <a:buAutoNum type="arabicPeriod"/>
            </a:pPr>
            <a:r>
              <a:rPr lang="en-GB" dirty="0"/>
              <a:t>Basal ganglia and cortical synchrony for beta-oscillations were not affected by changes in firing rate but by the timing of action potentials (Phase)</a:t>
            </a:r>
          </a:p>
          <a:p>
            <a:pPr marL="742950" indent="-742950">
              <a:buFont typeface="+mj-lt"/>
              <a:buAutoNum type="arabicPeriod"/>
            </a:pPr>
            <a:endParaRPr lang="en-GB" dirty="0"/>
          </a:p>
          <a:p>
            <a:pPr marL="742950" indent="-742950">
              <a:buFont typeface="+mj-lt"/>
              <a:buAutoNum type="arabicPeriod"/>
            </a:pPr>
            <a:r>
              <a:rPr lang="en-US" dirty="0"/>
              <a:t>A modulation of excitability is necessary to propagate cortical rhythms</a:t>
            </a:r>
          </a:p>
        </p:txBody>
      </p:sp>
      <p:sp>
        <p:nvSpPr>
          <p:cNvPr id="4" name="Slide Number Placeholder 3">
            <a:extLst>
              <a:ext uri="{FF2B5EF4-FFF2-40B4-BE49-F238E27FC236}">
                <a16:creationId xmlns:a16="http://schemas.microsoft.com/office/drawing/2014/main" id="{3624329F-7C73-AFEE-8194-D516983C9F79}"/>
              </a:ext>
            </a:extLst>
          </p:cNvPr>
          <p:cNvSpPr>
            <a:spLocks noGrp="1"/>
          </p:cNvSpPr>
          <p:nvPr>
            <p:ph type="sldNum" sz="quarter" idx="12"/>
          </p:nvPr>
        </p:nvSpPr>
        <p:spPr/>
        <p:txBody>
          <a:bodyPr/>
          <a:lstStyle/>
          <a:p>
            <a:fld id="{B83948FF-1141-44E2-B6DA-54CB4D7D54B3}" type="slidenum">
              <a:rPr lang="en-GB" smtClean="0"/>
              <a:pPr/>
              <a:t>15</a:t>
            </a:fld>
            <a:endParaRPr lang="en-GB" dirty="0"/>
          </a:p>
        </p:txBody>
      </p:sp>
      <p:sp>
        <p:nvSpPr>
          <p:cNvPr id="5" name="Content Placeholder 4">
            <a:extLst>
              <a:ext uri="{FF2B5EF4-FFF2-40B4-BE49-F238E27FC236}">
                <a16:creationId xmlns:a16="http://schemas.microsoft.com/office/drawing/2014/main" id="{C77DC137-DF01-927B-7C80-5877C75F17E8}"/>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546C782F-5F50-0F1C-7D29-41E7098FC95F}"/>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1793427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D1560A-D3B1-3838-95AF-98387621F722}"/>
              </a:ext>
            </a:extLst>
          </p:cNvPr>
          <p:cNvPicPr>
            <a:picLocks noChangeAspect="1"/>
          </p:cNvPicPr>
          <p:nvPr/>
        </p:nvPicPr>
        <p:blipFill>
          <a:blip r:embed="rId3"/>
          <a:stretch>
            <a:fillRect/>
          </a:stretch>
        </p:blipFill>
        <p:spPr>
          <a:xfrm>
            <a:off x="1072693" y="1312980"/>
            <a:ext cx="4352862" cy="5042544"/>
          </a:xfrm>
          <a:prstGeom prst="rect">
            <a:avLst/>
          </a:prstGeom>
        </p:spPr>
      </p:pic>
      <p:pic>
        <p:nvPicPr>
          <p:cNvPr id="10" name="Picture 9">
            <a:extLst>
              <a:ext uri="{FF2B5EF4-FFF2-40B4-BE49-F238E27FC236}">
                <a16:creationId xmlns:a16="http://schemas.microsoft.com/office/drawing/2014/main" id="{5B8356B0-BCCE-BEB8-7A75-39409DCC4F87}"/>
              </a:ext>
            </a:extLst>
          </p:cNvPr>
          <p:cNvPicPr>
            <a:picLocks noChangeAspect="1"/>
          </p:cNvPicPr>
          <p:nvPr/>
        </p:nvPicPr>
        <p:blipFill>
          <a:blip r:embed="rId4"/>
          <a:stretch>
            <a:fillRect/>
          </a:stretch>
        </p:blipFill>
        <p:spPr>
          <a:xfrm>
            <a:off x="6886616" y="1295198"/>
            <a:ext cx="4482215" cy="5051185"/>
          </a:xfrm>
          <a:prstGeom prst="rect">
            <a:avLst/>
          </a:prstGeom>
        </p:spPr>
      </p:pic>
      <p:sp>
        <p:nvSpPr>
          <p:cNvPr id="2" name="Title 1">
            <a:extLst>
              <a:ext uri="{FF2B5EF4-FFF2-40B4-BE49-F238E27FC236}">
                <a16:creationId xmlns:a16="http://schemas.microsoft.com/office/drawing/2014/main" id="{D4335075-AC07-EFC9-A140-F21196DB3F99}"/>
              </a:ext>
            </a:extLst>
          </p:cNvPr>
          <p:cNvSpPr>
            <a:spLocks noGrp="1"/>
          </p:cNvSpPr>
          <p:nvPr>
            <p:ph type="title"/>
          </p:nvPr>
        </p:nvSpPr>
        <p:spPr/>
        <p:txBody>
          <a:bodyPr>
            <a:normAutofit/>
          </a:bodyPr>
          <a:lstStyle/>
          <a:p>
            <a:r>
              <a:rPr lang="en-US" dirty="0"/>
              <a:t>relevant for gait?</a:t>
            </a:r>
          </a:p>
        </p:txBody>
      </p:sp>
      <p:sp>
        <p:nvSpPr>
          <p:cNvPr id="4" name="Slide Number Placeholder 3">
            <a:extLst>
              <a:ext uri="{FF2B5EF4-FFF2-40B4-BE49-F238E27FC236}">
                <a16:creationId xmlns:a16="http://schemas.microsoft.com/office/drawing/2014/main" id="{427F99DD-D51C-85BE-D844-658D625FBA57}"/>
              </a:ext>
            </a:extLst>
          </p:cNvPr>
          <p:cNvSpPr>
            <a:spLocks noGrp="1"/>
          </p:cNvSpPr>
          <p:nvPr>
            <p:ph type="sldNum" sz="quarter" idx="12"/>
          </p:nvPr>
        </p:nvSpPr>
        <p:spPr/>
        <p:txBody>
          <a:bodyPr/>
          <a:lstStyle/>
          <a:p>
            <a:fld id="{B83948FF-1141-44E2-B6DA-54CB4D7D54B3}" type="slidenum">
              <a:rPr lang="en-GB" smtClean="0"/>
              <a:pPr/>
              <a:t>16</a:t>
            </a:fld>
            <a:endParaRPr lang="en-GB" dirty="0"/>
          </a:p>
        </p:txBody>
      </p:sp>
      <p:sp>
        <p:nvSpPr>
          <p:cNvPr id="5" name="Content Placeholder 4">
            <a:extLst>
              <a:ext uri="{FF2B5EF4-FFF2-40B4-BE49-F238E27FC236}">
                <a16:creationId xmlns:a16="http://schemas.microsoft.com/office/drawing/2014/main" id="{4D7764CC-ECCD-892D-DA8B-CBA6BEEACEE2}"/>
              </a:ext>
            </a:extLst>
          </p:cNvPr>
          <p:cNvSpPr>
            <a:spLocks noGrp="1"/>
          </p:cNvSpPr>
          <p:nvPr>
            <p:ph idx="13"/>
          </p:nvPr>
        </p:nvSpPr>
        <p:spPr/>
        <p:txBody>
          <a:bodyPr/>
          <a:lstStyle/>
          <a:p>
            <a:r>
              <a:rPr lang="en-US" dirty="0"/>
              <a:t>Li ea., Experimental Neurology, 2016</a:t>
            </a:r>
          </a:p>
        </p:txBody>
      </p:sp>
      <p:sp>
        <p:nvSpPr>
          <p:cNvPr id="6" name="Content Placeholder 5">
            <a:extLst>
              <a:ext uri="{FF2B5EF4-FFF2-40B4-BE49-F238E27FC236}">
                <a16:creationId xmlns:a16="http://schemas.microsoft.com/office/drawing/2014/main" id="{F08C8427-AE45-8420-142F-A8653868235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28658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03E7C-DECD-4E7C-AD09-D5D4B87834D1}"/>
              </a:ext>
            </a:extLst>
          </p:cNvPr>
          <p:cNvSpPr>
            <a:spLocks noGrp="1"/>
          </p:cNvSpPr>
          <p:nvPr>
            <p:ph type="title"/>
          </p:nvPr>
        </p:nvSpPr>
        <p:spPr>
          <a:xfrm>
            <a:off x="692402" y="3352746"/>
            <a:ext cx="4532198" cy="901442"/>
          </a:xfrm>
        </p:spPr>
        <p:txBody>
          <a:bodyPr>
            <a:normAutofit fontScale="90000"/>
          </a:bodyPr>
          <a:lstStyle/>
          <a:p>
            <a:pPr algn="ctr"/>
            <a:r>
              <a:rPr lang="en-GB" sz="4400" dirty="0">
                <a:solidFill>
                  <a:schemeClr val="tx1"/>
                </a:solidFill>
              </a:rPr>
              <a:t>Thanks for listening carefully</a:t>
            </a:r>
          </a:p>
        </p:txBody>
      </p:sp>
      <p:sp>
        <p:nvSpPr>
          <p:cNvPr id="6" name="Content Placeholder 5">
            <a:extLst>
              <a:ext uri="{FF2B5EF4-FFF2-40B4-BE49-F238E27FC236}">
                <a16:creationId xmlns:a16="http://schemas.microsoft.com/office/drawing/2014/main" id="{4C65E5A8-3F76-327C-A44A-F2A69694CD2F}"/>
              </a:ext>
            </a:extLst>
          </p:cNvPr>
          <p:cNvSpPr>
            <a:spLocks noGrp="1"/>
          </p:cNvSpPr>
          <p:nvPr>
            <p:ph idx="1"/>
          </p:nvPr>
        </p:nvSpPr>
        <p:spPr/>
        <p:txBody>
          <a:bodyPr/>
          <a:lstStyle/>
          <a:p>
            <a:endParaRPr lang="en-US"/>
          </a:p>
        </p:txBody>
      </p:sp>
      <p:sp>
        <p:nvSpPr>
          <p:cNvPr id="7" name="Content Placeholder 6">
            <a:extLst>
              <a:ext uri="{FF2B5EF4-FFF2-40B4-BE49-F238E27FC236}">
                <a16:creationId xmlns:a16="http://schemas.microsoft.com/office/drawing/2014/main" id="{A00B5BF5-DBF1-2CB7-978A-4C3723513A67}"/>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EB1EDF37-DB98-8E65-F742-9D60D646B095}"/>
              </a:ext>
            </a:extLst>
          </p:cNvPr>
          <p:cNvSpPr>
            <a:spLocks noGrp="1"/>
          </p:cNvSpPr>
          <p:nvPr>
            <p:ph idx="14"/>
          </p:nvPr>
        </p:nvSpPr>
        <p:spPr/>
        <p:txBody>
          <a:bodyPr/>
          <a:lstStyle/>
          <a:p>
            <a:endParaRPr lang="en-US"/>
          </a:p>
        </p:txBody>
      </p:sp>
      <p:pic>
        <p:nvPicPr>
          <p:cNvPr id="11" name="Grafik 10">
            <a:extLst>
              <a:ext uri="{FF2B5EF4-FFF2-40B4-BE49-F238E27FC236}">
                <a16:creationId xmlns:a16="http://schemas.microsoft.com/office/drawing/2014/main" id="{5BDA0F6B-DF6E-45E7-BA98-6DE4FF9ED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997" y="1689832"/>
            <a:ext cx="4554601" cy="4434743"/>
          </a:xfrm>
          <a:prstGeom prst="rect">
            <a:avLst/>
          </a:prstGeom>
          <a:ln w="57150">
            <a:noFill/>
          </a:ln>
        </p:spPr>
      </p:pic>
    </p:spTree>
    <p:extLst>
      <p:ext uri="{BB962C8B-B14F-4D97-AF65-F5344CB8AC3E}">
        <p14:creationId xmlns:p14="http://schemas.microsoft.com/office/powerpoint/2010/main" val="222619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70DA-8995-F1AB-A233-8D39EF10DF1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799A3945-7451-AA6B-0750-6BF6F4B29EDD}"/>
              </a:ext>
            </a:extLst>
          </p:cNvPr>
          <p:cNvSpPr>
            <a:spLocks noGrp="1"/>
          </p:cNvSpPr>
          <p:nvPr>
            <p:ph idx="1"/>
          </p:nvPr>
        </p:nvSpPr>
        <p:spPr>
          <a:xfrm>
            <a:off x="838200" y="1429971"/>
            <a:ext cx="10515600" cy="4988082"/>
          </a:xfrm>
        </p:spPr>
        <p:txBody>
          <a:bodyPr>
            <a:normAutofit fontScale="70000" lnSpcReduction="20000"/>
          </a:bodyPr>
          <a:lstStyle/>
          <a:p>
            <a:pPr marL="742950" indent="-742950">
              <a:buFont typeface="+mj-lt"/>
              <a:buAutoNum type="arabicPeriod"/>
            </a:pPr>
            <a:r>
              <a:rPr lang="en-GB" dirty="0"/>
              <a:t>We know now, that in human PD patients beta bursts are temporally synchronised between the BG and Cortex. Which information do they exchange?</a:t>
            </a:r>
          </a:p>
          <a:p>
            <a:pPr marL="742950" indent="-742950">
              <a:buFont typeface="+mj-lt"/>
              <a:buAutoNum type="arabicPeriod"/>
            </a:pPr>
            <a:endParaRPr lang="en-GB" dirty="0"/>
          </a:p>
          <a:p>
            <a:pPr marL="742950" indent="-742950">
              <a:buFont typeface="+mj-lt"/>
              <a:buAutoNum type="arabicPeriod"/>
            </a:pPr>
            <a:r>
              <a:rPr lang="en-GB" dirty="0"/>
              <a:t>Some studies suggest that excessive beta oscillations may interfere with movement execution, while others propose that beta oscillations may help to stabilize movement or prevent unwanted movements. How much beta do you need?</a:t>
            </a:r>
          </a:p>
          <a:p>
            <a:pPr marL="742950" indent="-742950">
              <a:buFont typeface="+mj-lt"/>
              <a:buAutoNum type="arabicPeriod"/>
            </a:pPr>
            <a:endParaRPr lang="en-GB" dirty="0"/>
          </a:p>
          <a:p>
            <a:pPr marL="742950" indent="-742950">
              <a:buFont typeface="+mj-lt"/>
              <a:buAutoNum type="arabicPeriod"/>
            </a:pPr>
            <a:r>
              <a:rPr lang="en-GB" dirty="0"/>
              <a:t>A PD patient walks for 4 meters before being perturbated. What do you think does the probability course of beta bursts look like in M1?</a:t>
            </a:r>
          </a:p>
          <a:p>
            <a:pPr marL="742950" indent="-742950">
              <a:buFont typeface="+mj-lt"/>
              <a:buAutoNum type="arabicPeriod"/>
            </a:pPr>
            <a:endParaRPr lang="en-GB" dirty="0"/>
          </a:p>
          <a:p>
            <a:pPr marL="742950" indent="-742950">
              <a:buFont typeface="+mj-lt"/>
              <a:buAutoNum type="arabicPeriod"/>
            </a:pPr>
            <a:r>
              <a:rPr lang="en-GB" dirty="0"/>
              <a:t>How does training effect the number, duration and amplitude of beta bursts in PD patients?</a:t>
            </a:r>
          </a:p>
          <a:p>
            <a:pPr marL="742950" indent="-742950">
              <a:buFont typeface="+mj-lt"/>
              <a:buAutoNum type="arabicPeriod"/>
            </a:pPr>
            <a:endParaRPr lang="en-GB" dirty="0"/>
          </a:p>
        </p:txBody>
      </p:sp>
      <p:sp>
        <p:nvSpPr>
          <p:cNvPr id="4" name="Slide Number Placeholder 3">
            <a:extLst>
              <a:ext uri="{FF2B5EF4-FFF2-40B4-BE49-F238E27FC236}">
                <a16:creationId xmlns:a16="http://schemas.microsoft.com/office/drawing/2014/main" id="{DEAB4232-26A1-7A32-3E9A-FED02F1CAB3C}"/>
              </a:ext>
            </a:extLst>
          </p:cNvPr>
          <p:cNvSpPr>
            <a:spLocks noGrp="1"/>
          </p:cNvSpPr>
          <p:nvPr>
            <p:ph type="sldNum" sz="quarter" idx="12"/>
          </p:nvPr>
        </p:nvSpPr>
        <p:spPr/>
        <p:txBody>
          <a:bodyPr/>
          <a:lstStyle/>
          <a:p>
            <a:fld id="{B83948FF-1141-44E2-B6DA-54CB4D7D54B3}" type="slidenum">
              <a:rPr lang="en-GB" smtClean="0"/>
              <a:pPr/>
              <a:t>18</a:t>
            </a:fld>
            <a:endParaRPr lang="en-GB" dirty="0"/>
          </a:p>
        </p:txBody>
      </p:sp>
      <p:sp>
        <p:nvSpPr>
          <p:cNvPr id="5" name="Content Placeholder 4">
            <a:extLst>
              <a:ext uri="{FF2B5EF4-FFF2-40B4-BE49-F238E27FC236}">
                <a16:creationId xmlns:a16="http://schemas.microsoft.com/office/drawing/2014/main" id="{60CC51D8-83AA-31E3-CFE7-DE4A0040569C}"/>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9476D856-F963-E10F-821A-6CFA7EDE2765}"/>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81569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07EC-77BD-9B8E-4A4D-62D502B017D8}"/>
              </a:ext>
            </a:extLst>
          </p:cNvPr>
          <p:cNvSpPr>
            <a:spLocks noGrp="1"/>
          </p:cNvSpPr>
          <p:nvPr>
            <p:ph type="title"/>
          </p:nvPr>
        </p:nvSpPr>
        <p:spPr/>
        <p:txBody>
          <a:bodyPr/>
          <a:lstStyle/>
          <a:p>
            <a:r>
              <a:rPr lang="en-US" dirty="0"/>
              <a:t>Next JC</a:t>
            </a:r>
          </a:p>
        </p:txBody>
      </p:sp>
      <p:sp>
        <p:nvSpPr>
          <p:cNvPr id="3" name="Content Placeholder 2">
            <a:extLst>
              <a:ext uri="{FF2B5EF4-FFF2-40B4-BE49-F238E27FC236}">
                <a16:creationId xmlns:a16="http://schemas.microsoft.com/office/drawing/2014/main" id="{B75F42BC-7799-C739-885C-3E61C05211A8}"/>
              </a:ext>
            </a:extLst>
          </p:cNvPr>
          <p:cNvSpPr>
            <a:spLocks noGrp="1"/>
          </p:cNvSpPr>
          <p:nvPr>
            <p:ph idx="1"/>
          </p:nvPr>
        </p:nvSpPr>
        <p:spPr/>
        <p:txBody>
          <a:bodyPr/>
          <a:lstStyle/>
          <a:p>
            <a:r>
              <a:rPr lang="en-US" dirty="0"/>
              <a:t>Next journal club:</a:t>
            </a:r>
          </a:p>
          <a:p>
            <a:pPr lvl="1"/>
            <a:r>
              <a:rPr lang="en-US" dirty="0"/>
              <a:t>19.04.23, 10am (UTC+1)</a:t>
            </a:r>
          </a:p>
          <a:p>
            <a:pPr lvl="1"/>
            <a:r>
              <a:rPr lang="en-US" dirty="0"/>
              <a:t>Topics: Cortex during gait, …</a:t>
            </a:r>
          </a:p>
          <a:p>
            <a:pPr marL="457200" lvl="1" indent="0">
              <a:buNone/>
            </a:pPr>
            <a:endParaRPr lang="en-US" dirty="0"/>
          </a:p>
          <a:p>
            <a:r>
              <a:rPr lang="en-US" dirty="0"/>
              <a:t>Slides and code</a:t>
            </a:r>
          </a:p>
          <a:p>
            <a:pPr lvl="1"/>
            <a:r>
              <a:rPr lang="en-US" dirty="0">
                <a:hlinkClick r:id="rId2"/>
              </a:rPr>
              <a:t>https://github.com/JuliusWelzel/StepUp-jc</a:t>
            </a:r>
            <a:endParaRPr lang="en-US" dirty="0"/>
          </a:p>
          <a:p>
            <a:pPr lvl="1"/>
            <a:endParaRPr lang="en-US" dirty="0"/>
          </a:p>
          <a:p>
            <a:pPr lvl="1"/>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38754752-33B6-F68A-041A-A82ACAFDBB14}"/>
              </a:ext>
            </a:extLst>
          </p:cNvPr>
          <p:cNvSpPr>
            <a:spLocks noGrp="1"/>
          </p:cNvSpPr>
          <p:nvPr>
            <p:ph type="sldNum" sz="quarter" idx="12"/>
          </p:nvPr>
        </p:nvSpPr>
        <p:spPr/>
        <p:txBody>
          <a:bodyPr/>
          <a:lstStyle/>
          <a:p>
            <a:fld id="{B83948FF-1141-44E2-B6DA-54CB4D7D54B3}" type="slidenum">
              <a:rPr lang="en-GB" smtClean="0"/>
              <a:pPr/>
              <a:t>19</a:t>
            </a:fld>
            <a:endParaRPr lang="en-GB" dirty="0"/>
          </a:p>
        </p:txBody>
      </p:sp>
      <p:sp>
        <p:nvSpPr>
          <p:cNvPr id="9" name="Content Placeholder 8">
            <a:extLst>
              <a:ext uri="{FF2B5EF4-FFF2-40B4-BE49-F238E27FC236}">
                <a16:creationId xmlns:a16="http://schemas.microsoft.com/office/drawing/2014/main" id="{88ADD7D4-A87E-2A47-DB2D-BB032BF3C530}"/>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0CE509E5-AE7B-B50C-9FC4-14AFC09DD537}"/>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05970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3E140-1E8B-A5A5-9B6C-501EF9EF29A8}"/>
              </a:ext>
            </a:extLst>
          </p:cNvPr>
          <p:cNvSpPr>
            <a:spLocks noGrp="1"/>
          </p:cNvSpPr>
          <p:nvPr>
            <p:ph type="title"/>
          </p:nvPr>
        </p:nvSpPr>
        <p:spPr/>
        <p:txBody>
          <a:bodyPr/>
          <a:lstStyle/>
          <a:p>
            <a:r>
              <a:rPr lang="en-US" dirty="0"/>
              <a:t>todays topic</a:t>
            </a:r>
          </a:p>
        </p:txBody>
      </p:sp>
      <p:sp>
        <p:nvSpPr>
          <p:cNvPr id="4" name="Slide Number Placeholder 3">
            <a:extLst>
              <a:ext uri="{FF2B5EF4-FFF2-40B4-BE49-F238E27FC236}">
                <a16:creationId xmlns:a16="http://schemas.microsoft.com/office/drawing/2014/main" id="{E42A6068-966A-96B3-1087-BFA9A9188EF5}"/>
              </a:ext>
            </a:extLst>
          </p:cNvPr>
          <p:cNvSpPr>
            <a:spLocks noGrp="1"/>
          </p:cNvSpPr>
          <p:nvPr>
            <p:ph type="sldNum" sz="quarter" idx="12"/>
          </p:nvPr>
        </p:nvSpPr>
        <p:spPr/>
        <p:txBody>
          <a:bodyPr/>
          <a:lstStyle/>
          <a:p>
            <a:fld id="{B83948FF-1141-44E2-B6DA-54CB4D7D54B3}" type="slidenum">
              <a:rPr lang="en-GB" smtClean="0"/>
              <a:pPr/>
              <a:t>2</a:t>
            </a:fld>
            <a:endParaRPr lang="en-GB" dirty="0"/>
          </a:p>
        </p:txBody>
      </p:sp>
      <p:sp>
        <p:nvSpPr>
          <p:cNvPr id="5" name="Content Placeholder 4">
            <a:extLst>
              <a:ext uri="{FF2B5EF4-FFF2-40B4-BE49-F238E27FC236}">
                <a16:creationId xmlns:a16="http://schemas.microsoft.com/office/drawing/2014/main" id="{91F8F7BF-5245-CFCC-D40B-0E8F721CEBD4}"/>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072A5A93-9221-6F1A-4BB1-95238E5D682C}"/>
              </a:ext>
            </a:extLst>
          </p:cNvPr>
          <p:cNvSpPr>
            <a:spLocks noGrp="1"/>
          </p:cNvSpPr>
          <p:nvPr>
            <p:ph idx="14"/>
          </p:nvPr>
        </p:nvSpPr>
        <p:spPr/>
        <p:txBody>
          <a:bodyPr/>
          <a:lstStyle/>
          <a:p>
            <a:endParaRPr lang="en-US"/>
          </a:p>
        </p:txBody>
      </p:sp>
      <p:sp>
        <p:nvSpPr>
          <p:cNvPr id="13" name="Titel 1">
            <a:extLst>
              <a:ext uri="{FF2B5EF4-FFF2-40B4-BE49-F238E27FC236}">
                <a16:creationId xmlns:a16="http://schemas.microsoft.com/office/drawing/2014/main" id="{C9BB64B1-5EDD-331F-876C-EDB95E18838A}"/>
              </a:ext>
            </a:extLst>
          </p:cNvPr>
          <p:cNvSpPr txBox="1">
            <a:spLocks/>
          </p:cNvSpPr>
          <p:nvPr/>
        </p:nvSpPr>
        <p:spPr>
          <a:xfrm>
            <a:off x="1141562" y="2382329"/>
            <a:ext cx="9908875"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bg1"/>
                </a:solidFill>
                <a:latin typeface="Oswald" pitchFamily="2" charset="0"/>
                <a:ea typeface="+mj-ea"/>
                <a:cs typeface="+mj-cs"/>
              </a:defRPr>
            </a:lvl1pPr>
          </a:lstStyle>
          <a:p>
            <a:pPr algn="ctr"/>
            <a:r>
              <a:rPr lang="en-GB" sz="4000" b="1" dirty="0">
                <a:solidFill>
                  <a:schemeClr val="accent2"/>
                </a:solidFill>
              </a:rPr>
              <a:t>Temporal</a:t>
            </a:r>
            <a:r>
              <a:rPr lang="en-GB" sz="4000" dirty="0">
                <a:solidFill>
                  <a:schemeClr val="tx1"/>
                </a:solidFill>
              </a:rPr>
              <a:t> evolution of </a:t>
            </a:r>
            <a:r>
              <a:rPr lang="en-GB" sz="4000" b="1" dirty="0">
                <a:solidFill>
                  <a:schemeClr val="accent2"/>
                </a:solidFill>
              </a:rPr>
              <a:t>beta</a:t>
            </a:r>
            <a:r>
              <a:rPr lang="en-GB" sz="4000" dirty="0">
                <a:solidFill>
                  <a:schemeClr val="tx1"/>
                </a:solidFill>
              </a:rPr>
              <a:t> bursts in the parkinsonian </a:t>
            </a:r>
            <a:r>
              <a:rPr lang="en-GB" sz="4000" b="1" dirty="0">
                <a:solidFill>
                  <a:schemeClr val="accent2"/>
                </a:solidFill>
              </a:rPr>
              <a:t>cortical </a:t>
            </a:r>
            <a:r>
              <a:rPr lang="en-GB" sz="4000" dirty="0">
                <a:solidFill>
                  <a:schemeClr val="tx1"/>
                </a:solidFill>
              </a:rPr>
              <a:t>and </a:t>
            </a:r>
            <a:r>
              <a:rPr lang="en-GB" sz="4000" b="1" dirty="0">
                <a:solidFill>
                  <a:schemeClr val="accent2"/>
                </a:solidFill>
              </a:rPr>
              <a:t>basal ganglia </a:t>
            </a:r>
            <a:r>
              <a:rPr lang="en-GB" sz="4000" dirty="0">
                <a:solidFill>
                  <a:schemeClr val="tx1"/>
                </a:solidFill>
              </a:rPr>
              <a:t>network</a:t>
            </a:r>
            <a:endParaRPr lang="en-GB" sz="5400" dirty="0">
              <a:solidFill>
                <a:schemeClr val="tx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872797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4CF7-1A49-C5EB-AF38-7677C58AA99E}"/>
              </a:ext>
            </a:extLst>
          </p:cNvPr>
          <p:cNvSpPr>
            <a:spLocks noGrp="1"/>
          </p:cNvSpPr>
          <p:nvPr>
            <p:ph type="title"/>
          </p:nvPr>
        </p:nvSpPr>
        <p:spPr/>
        <p:txBody>
          <a:bodyPr/>
          <a:lstStyle/>
          <a:p>
            <a:r>
              <a:rPr lang="en-US" dirty="0"/>
              <a:t>what is phase</a:t>
            </a:r>
          </a:p>
        </p:txBody>
      </p:sp>
      <p:pic>
        <p:nvPicPr>
          <p:cNvPr id="8" name="Content Placeholder 7" descr="Chart&#10;&#10;Description automatically generated">
            <a:extLst>
              <a:ext uri="{FF2B5EF4-FFF2-40B4-BE49-F238E27FC236}">
                <a16:creationId xmlns:a16="http://schemas.microsoft.com/office/drawing/2014/main" id="{70F54F23-C780-FBCF-6517-EE49DA70DE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30933" y="2071053"/>
            <a:ext cx="6063449" cy="3464828"/>
          </a:xfrm>
        </p:spPr>
      </p:pic>
      <p:sp>
        <p:nvSpPr>
          <p:cNvPr id="4" name="Slide Number Placeholder 3">
            <a:extLst>
              <a:ext uri="{FF2B5EF4-FFF2-40B4-BE49-F238E27FC236}">
                <a16:creationId xmlns:a16="http://schemas.microsoft.com/office/drawing/2014/main" id="{9E03B6F8-ED7C-B542-AB9F-3C2537698408}"/>
              </a:ext>
            </a:extLst>
          </p:cNvPr>
          <p:cNvSpPr>
            <a:spLocks noGrp="1"/>
          </p:cNvSpPr>
          <p:nvPr>
            <p:ph type="sldNum" sz="quarter" idx="12"/>
          </p:nvPr>
        </p:nvSpPr>
        <p:spPr/>
        <p:txBody>
          <a:bodyPr/>
          <a:lstStyle/>
          <a:p>
            <a:fld id="{B83948FF-1141-44E2-B6DA-54CB4D7D54B3}" type="slidenum">
              <a:rPr lang="en-GB" smtClean="0"/>
              <a:pPr/>
              <a:t>20</a:t>
            </a:fld>
            <a:endParaRPr lang="en-GB" dirty="0"/>
          </a:p>
        </p:txBody>
      </p:sp>
      <p:sp>
        <p:nvSpPr>
          <p:cNvPr id="5" name="Content Placeholder 4">
            <a:extLst>
              <a:ext uri="{FF2B5EF4-FFF2-40B4-BE49-F238E27FC236}">
                <a16:creationId xmlns:a16="http://schemas.microsoft.com/office/drawing/2014/main" id="{9146AA75-6B8A-2D26-6A06-C325887919AF}"/>
              </a:ext>
            </a:extLst>
          </p:cNvPr>
          <p:cNvSpPr>
            <a:spLocks noGrp="1"/>
          </p:cNvSpPr>
          <p:nvPr>
            <p:ph idx="13"/>
          </p:nvPr>
        </p:nvSpPr>
        <p:spPr/>
        <p:txBody>
          <a:bodyPr/>
          <a:lstStyle/>
          <a:p>
            <a:r>
              <a:rPr lang="en-US" dirty="0"/>
              <a:t>Bastos, Frontiers in Systems Neuroscience, 2016; @nschawor</a:t>
            </a:r>
          </a:p>
        </p:txBody>
      </p:sp>
      <p:sp>
        <p:nvSpPr>
          <p:cNvPr id="6" name="Content Placeholder 5">
            <a:extLst>
              <a:ext uri="{FF2B5EF4-FFF2-40B4-BE49-F238E27FC236}">
                <a16:creationId xmlns:a16="http://schemas.microsoft.com/office/drawing/2014/main" id="{3BDAA80F-07EF-3A88-94E4-E33835A706CC}"/>
              </a:ext>
            </a:extLst>
          </p:cNvPr>
          <p:cNvSpPr>
            <a:spLocks noGrp="1"/>
          </p:cNvSpPr>
          <p:nvPr>
            <p:ph idx="14"/>
          </p:nvPr>
        </p:nvSpPr>
        <p:spPr/>
        <p:txBody>
          <a:bodyPr/>
          <a:lstStyle/>
          <a:p>
            <a:endParaRPr lang="en-US"/>
          </a:p>
        </p:txBody>
      </p:sp>
      <p:pic>
        <p:nvPicPr>
          <p:cNvPr id="3074" name="Picture 2">
            <a:extLst>
              <a:ext uri="{FF2B5EF4-FFF2-40B4-BE49-F238E27FC236}">
                <a16:creationId xmlns:a16="http://schemas.microsoft.com/office/drawing/2014/main" id="{30274409-C059-7472-31BA-CC4A7B54F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18" y="1555567"/>
            <a:ext cx="3176199"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95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AF14-B681-2AB0-D8ED-857CB0FCE930}"/>
              </a:ext>
            </a:extLst>
          </p:cNvPr>
          <p:cNvSpPr>
            <a:spLocks noGrp="1"/>
          </p:cNvSpPr>
          <p:nvPr>
            <p:ph type="title"/>
          </p:nvPr>
        </p:nvSpPr>
        <p:spPr/>
        <p:txBody>
          <a:bodyPr/>
          <a:lstStyle/>
          <a:p>
            <a:r>
              <a:rPr lang="en-US" dirty="0" err="1"/>
              <a:t>lfp</a:t>
            </a:r>
            <a:r>
              <a:rPr lang="en-US" dirty="0"/>
              <a:t> and spikes</a:t>
            </a:r>
          </a:p>
        </p:txBody>
      </p:sp>
      <p:pic>
        <p:nvPicPr>
          <p:cNvPr id="8" name="Content Placeholder 7" descr="Chart&#10;&#10;Description automatically generated with medium confidence">
            <a:extLst>
              <a:ext uri="{FF2B5EF4-FFF2-40B4-BE49-F238E27FC236}">
                <a16:creationId xmlns:a16="http://schemas.microsoft.com/office/drawing/2014/main" id="{37FB4E39-CBEF-4B01-49FC-7B11D18A8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648" y="1444853"/>
            <a:ext cx="9584055" cy="5166405"/>
          </a:xfrm>
        </p:spPr>
      </p:pic>
      <p:sp>
        <p:nvSpPr>
          <p:cNvPr id="4" name="Slide Number Placeholder 3">
            <a:extLst>
              <a:ext uri="{FF2B5EF4-FFF2-40B4-BE49-F238E27FC236}">
                <a16:creationId xmlns:a16="http://schemas.microsoft.com/office/drawing/2014/main" id="{49743CCD-EAE3-628D-EF1D-2BBD47197EDB}"/>
              </a:ext>
            </a:extLst>
          </p:cNvPr>
          <p:cNvSpPr>
            <a:spLocks noGrp="1"/>
          </p:cNvSpPr>
          <p:nvPr>
            <p:ph type="sldNum" sz="quarter" idx="12"/>
          </p:nvPr>
        </p:nvSpPr>
        <p:spPr/>
        <p:txBody>
          <a:bodyPr/>
          <a:lstStyle/>
          <a:p>
            <a:fld id="{B83948FF-1141-44E2-B6DA-54CB4D7D54B3}" type="slidenum">
              <a:rPr lang="en-GB" smtClean="0"/>
              <a:pPr/>
              <a:t>21</a:t>
            </a:fld>
            <a:endParaRPr lang="en-GB" dirty="0"/>
          </a:p>
        </p:txBody>
      </p:sp>
      <p:sp>
        <p:nvSpPr>
          <p:cNvPr id="5" name="Content Placeholder 4">
            <a:extLst>
              <a:ext uri="{FF2B5EF4-FFF2-40B4-BE49-F238E27FC236}">
                <a16:creationId xmlns:a16="http://schemas.microsoft.com/office/drawing/2014/main" id="{9AD09C74-BF01-D190-1EC1-5ECDE3780AC5}"/>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4ACEE9A9-ECA9-E0C7-7862-1B3FD0A94826}"/>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023081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64E-BAAB-0DC0-CF94-F796E2C58B23}"/>
              </a:ext>
            </a:extLst>
          </p:cNvPr>
          <p:cNvSpPr>
            <a:spLocks noGrp="1"/>
          </p:cNvSpPr>
          <p:nvPr>
            <p:ph type="title"/>
          </p:nvPr>
        </p:nvSpPr>
        <p:spPr/>
        <p:txBody>
          <a:bodyPr/>
          <a:lstStyle/>
          <a:p>
            <a:r>
              <a:rPr lang="en-US" dirty="0"/>
              <a:t>firing and PD</a:t>
            </a:r>
          </a:p>
        </p:txBody>
      </p:sp>
      <p:sp>
        <p:nvSpPr>
          <p:cNvPr id="3" name="Content Placeholder 2">
            <a:extLst>
              <a:ext uri="{FF2B5EF4-FFF2-40B4-BE49-F238E27FC236}">
                <a16:creationId xmlns:a16="http://schemas.microsoft.com/office/drawing/2014/main" id="{A5A66205-92A7-653B-9DBB-9E7C8F60F6C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F5579EC-2B17-B0AA-4050-11063656691C}"/>
              </a:ext>
            </a:extLst>
          </p:cNvPr>
          <p:cNvSpPr>
            <a:spLocks noGrp="1"/>
          </p:cNvSpPr>
          <p:nvPr>
            <p:ph type="sldNum" sz="quarter" idx="12"/>
          </p:nvPr>
        </p:nvSpPr>
        <p:spPr/>
        <p:txBody>
          <a:bodyPr/>
          <a:lstStyle/>
          <a:p>
            <a:fld id="{B83948FF-1141-44E2-B6DA-54CB4D7D54B3}" type="slidenum">
              <a:rPr lang="en-GB" smtClean="0"/>
              <a:pPr/>
              <a:t>22</a:t>
            </a:fld>
            <a:endParaRPr lang="en-GB" dirty="0"/>
          </a:p>
        </p:txBody>
      </p:sp>
      <p:sp>
        <p:nvSpPr>
          <p:cNvPr id="5" name="Content Placeholder 4">
            <a:extLst>
              <a:ext uri="{FF2B5EF4-FFF2-40B4-BE49-F238E27FC236}">
                <a16:creationId xmlns:a16="http://schemas.microsoft.com/office/drawing/2014/main" id="{002932D1-A42B-A450-9323-E78D59070EF8}"/>
              </a:ext>
            </a:extLst>
          </p:cNvPr>
          <p:cNvSpPr>
            <a:spLocks noGrp="1"/>
          </p:cNvSpPr>
          <p:nvPr>
            <p:ph idx="13"/>
          </p:nvPr>
        </p:nvSpPr>
        <p:spPr/>
        <p:txBody>
          <a:bodyPr/>
          <a:lstStyle/>
          <a:p>
            <a:r>
              <a:rPr lang="en-US" dirty="0"/>
              <a:t>Hidden life of the basal ganglia</a:t>
            </a:r>
          </a:p>
        </p:txBody>
      </p:sp>
      <p:sp>
        <p:nvSpPr>
          <p:cNvPr id="6" name="Content Placeholder 5">
            <a:extLst>
              <a:ext uri="{FF2B5EF4-FFF2-40B4-BE49-F238E27FC236}">
                <a16:creationId xmlns:a16="http://schemas.microsoft.com/office/drawing/2014/main" id="{57BD9549-D780-D3F6-A9B7-84F83A42FC20}"/>
              </a:ext>
            </a:extLst>
          </p:cNvPr>
          <p:cNvSpPr>
            <a:spLocks noGrp="1"/>
          </p:cNvSpPr>
          <p:nvPr>
            <p:ph idx="14"/>
          </p:nvPr>
        </p:nvSpPr>
        <p:spPr/>
        <p:txBody>
          <a:bodyPr/>
          <a:lstStyle/>
          <a:p>
            <a:endParaRPr lang="en-US"/>
          </a:p>
        </p:txBody>
      </p:sp>
      <p:pic>
        <p:nvPicPr>
          <p:cNvPr id="9" name="Picture 8">
            <a:extLst>
              <a:ext uri="{FF2B5EF4-FFF2-40B4-BE49-F238E27FC236}">
                <a16:creationId xmlns:a16="http://schemas.microsoft.com/office/drawing/2014/main" id="{A6668C66-73A5-5BF1-692A-6F0B44E69471}"/>
              </a:ext>
            </a:extLst>
          </p:cNvPr>
          <p:cNvPicPr>
            <a:picLocks noChangeAspect="1"/>
          </p:cNvPicPr>
          <p:nvPr/>
        </p:nvPicPr>
        <p:blipFill>
          <a:blip r:embed="rId3"/>
          <a:stretch>
            <a:fillRect/>
          </a:stretch>
        </p:blipFill>
        <p:spPr>
          <a:xfrm>
            <a:off x="3797733" y="1140095"/>
            <a:ext cx="4415731" cy="5326743"/>
          </a:xfrm>
          <a:prstGeom prst="rect">
            <a:avLst/>
          </a:prstGeom>
        </p:spPr>
      </p:pic>
    </p:spTree>
    <p:extLst>
      <p:ext uri="{BB962C8B-B14F-4D97-AF65-F5344CB8AC3E}">
        <p14:creationId xmlns:p14="http://schemas.microsoft.com/office/powerpoint/2010/main" val="626950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A2E261-6DE4-47BA-87EF-718E65B7B022}"/>
              </a:ext>
            </a:extLst>
          </p:cNvPr>
          <p:cNvSpPr>
            <a:spLocks noGrp="1"/>
          </p:cNvSpPr>
          <p:nvPr>
            <p:ph type="title"/>
          </p:nvPr>
        </p:nvSpPr>
        <p:spPr/>
        <p:txBody>
          <a:bodyPr/>
          <a:lstStyle/>
          <a:p>
            <a:r>
              <a:rPr lang="en-US" dirty="0"/>
              <a:t>author</a:t>
            </a:r>
          </a:p>
        </p:txBody>
      </p:sp>
      <p:sp>
        <p:nvSpPr>
          <p:cNvPr id="12" name="Content Placeholder 11">
            <a:extLst>
              <a:ext uri="{FF2B5EF4-FFF2-40B4-BE49-F238E27FC236}">
                <a16:creationId xmlns:a16="http://schemas.microsoft.com/office/drawing/2014/main" id="{38FD7AFF-5FED-C8CC-5F58-7C0DD6773330}"/>
              </a:ext>
            </a:extLst>
          </p:cNvPr>
          <p:cNvSpPr>
            <a:spLocks noGrp="1"/>
          </p:cNvSpPr>
          <p:nvPr>
            <p:ph idx="1"/>
          </p:nvPr>
        </p:nvSpPr>
        <p:spPr/>
        <p:txBody>
          <a:bodyPr/>
          <a:lstStyle/>
          <a:p>
            <a:endParaRPr lang="en-US" dirty="0"/>
          </a:p>
        </p:txBody>
      </p:sp>
      <p:sp>
        <p:nvSpPr>
          <p:cNvPr id="4" name="Foliennummernplatzhalter 3">
            <a:extLst>
              <a:ext uri="{FF2B5EF4-FFF2-40B4-BE49-F238E27FC236}">
                <a16:creationId xmlns:a16="http://schemas.microsoft.com/office/drawing/2014/main" id="{B6DBF967-6D0B-4AF8-9304-998846E3F6AB}"/>
              </a:ext>
            </a:extLst>
          </p:cNvPr>
          <p:cNvSpPr>
            <a:spLocks noGrp="1"/>
          </p:cNvSpPr>
          <p:nvPr>
            <p:ph type="sldNum" sz="quarter" idx="12"/>
          </p:nvPr>
        </p:nvSpPr>
        <p:spPr/>
        <p:txBody>
          <a:bodyPr/>
          <a:lstStyle/>
          <a:p>
            <a:fld id="{B83948FF-1141-44E2-B6DA-54CB4D7D54B3}" type="slidenum">
              <a:rPr lang="en-GB" smtClean="0"/>
              <a:pPr/>
              <a:t>3</a:t>
            </a:fld>
            <a:endParaRPr lang="en-GB" dirty="0"/>
          </a:p>
        </p:txBody>
      </p:sp>
      <p:sp>
        <p:nvSpPr>
          <p:cNvPr id="13" name="Content Placeholder 12">
            <a:extLst>
              <a:ext uri="{FF2B5EF4-FFF2-40B4-BE49-F238E27FC236}">
                <a16:creationId xmlns:a16="http://schemas.microsoft.com/office/drawing/2014/main" id="{6E5B81B0-BE64-07CD-53A5-C79E024BD514}"/>
              </a:ext>
            </a:extLst>
          </p:cNvPr>
          <p:cNvSpPr>
            <a:spLocks noGrp="1"/>
          </p:cNvSpPr>
          <p:nvPr>
            <p:ph idx="13"/>
          </p:nvPr>
        </p:nvSpPr>
        <p:spPr/>
        <p:txBody>
          <a:bodyPr/>
          <a:lstStyle/>
          <a:p>
            <a:endParaRPr lang="en-US"/>
          </a:p>
        </p:txBody>
      </p:sp>
      <p:sp>
        <p:nvSpPr>
          <p:cNvPr id="14" name="Content Placeholder 13">
            <a:extLst>
              <a:ext uri="{FF2B5EF4-FFF2-40B4-BE49-F238E27FC236}">
                <a16:creationId xmlns:a16="http://schemas.microsoft.com/office/drawing/2014/main" id="{04BDB3C0-64A4-5BE1-0074-4B245C63114D}"/>
              </a:ext>
            </a:extLst>
          </p:cNvPr>
          <p:cNvSpPr>
            <a:spLocks noGrp="1"/>
          </p:cNvSpPr>
          <p:nvPr>
            <p:ph idx="14"/>
          </p:nvPr>
        </p:nvSpPr>
        <p:spPr/>
        <p:txBody>
          <a:bodyPr/>
          <a:lstStyle/>
          <a:p>
            <a:endParaRPr lang="en-US"/>
          </a:p>
        </p:txBody>
      </p:sp>
      <p:graphicFrame>
        <p:nvGraphicFramePr>
          <p:cNvPr id="8" name="Tabelle 7">
            <a:extLst>
              <a:ext uri="{FF2B5EF4-FFF2-40B4-BE49-F238E27FC236}">
                <a16:creationId xmlns:a16="http://schemas.microsoft.com/office/drawing/2014/main" id="{7887AAA3-A6E2-450D-8BF1-DF97B9E8B19B}"/>
              </a:ext>
            </a:extLst>
          </p:cNvPr>
          <p:cNvGraphicFramePr>
            <a:graphicFrameLocks/>
          </p:cNvGraphicFramePr>
          <p:nvPr>
            <p:extLst>
              <p:ext uri="{D42A27DB-BD31-4B8C-83A1-F6EECF244321}">
                <p14:modId xmlns:p14="http://schemas.microsoft.com/office/powerpoint/2010/main" val="11577077"/>
              </p:ext>
            </p:extLst>
          </p:nvPr>
        </p:nvGraphicFramePr>
        <p:xfrm>
          <a:off x="3726022" y="3094681"/>
          <a:ext cx="7806454" cy="1850531"/>
        </p:xfrm>
        <a:graphic>
          <a:graphicData uri="http://schemas.openxmlformats.org/drawingml/2006/table">
            <a:tbl>
              <a:tblPr firstRow="1" bandRow="1">
                <a:tableStyleId>{6E25E649-3F16-4E02-A733-19D2CDBF48F0}</a:tableStyleId>
              </a:tblPr>
              <a:tblGrid>
                <a:gridCol w="2068286">
                  <a:extLst>
                    <a:ext uri="{9D8B030D-6E8A-4147-A177-3AD203B41FA5}">
                      <a16:colId xmlns:a16="http://schemas.microsoft.com/office/drawing/2014/main" val="2810213029"/>
                    </a:ext>
                  </a:extLst>
                </a:gridCol>
                <a:gridCol w="3322090">
                  <a:extLst>
                    <a:ext uri="{9D8B030D-6E8A-4147-A177-3AD203B41FA5}">
                      <a16:colId xmlns:a16="http://schemas.microsoft.com/office/drawing/2014/main" val="2708422092"/>
                    </a:ext>
                  </a:extLst>
                </a:gridCol>
                <a:gridCol w="2416078">
                  <a:extLst>
                    <a:ext uri="{9D8B030D-6E8A-4147-A177-3AD203B41FA5}">
                      <a16:colId xmlns:a16="http://schemas.microsoft.com/office/drawing/2014/main" val="3924039357"/>
                    </a:ext>
                  </a:extLst>
                </a:gridCol>
              </a:tblGrid>
              <a:tr h="366014">
                <a:tc>
                  <a:txBody>
                    <a:bodyPr/>
                    <a:lstStyle/>
                    <a:p>
                      <a:pPr algn="l"/>
                      <a:r>
                        <a:rPr lang="de-DE" sz="1600" b="1" dirty="0">
                          <a:latin typeface="Source Sans Pro" panose="020B0503030403020204" pitchFamily="34" charset="0"/>
                          <a:ea typeface="Source Sans Pro" panose="020B0503030403020204" pitchFamily="34" charset="0"/>
                          <a:cs typeface="Open Sans" pitchFamily="2" charset="0"/>
                        </a:rPr>
                        <a:t>Location</a:t>
                      </a:r>
                      <a:endParaRPr lang="en-US" sz="1600" b="1"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600" b="1" dirty="0">
                          <a:latin typeface="Source Sans Pro" panose="020B0503030403020204" pitchFamily="34" charset="0"/>
                          <a:ea typeface="Source Sans Pro" panose="020B0503030403020204" pitchFamily="34" charset="0"/>
                          <a:cs typeface="Open Sans" pitchFamily="2" charset="0"/>
                        </a:rPr>
                        <a:t>Research Area</a:t>
                      </a:r>
                      <a:endParaRPr lang="en-US" sz="1600" b="1"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600" b="1" dirty="0">
                          <a:latin typeface="Source Sans Pro" panose="020B0503030403020204" pitchFamily="34" charset="0"/>
                          <a:ea typeface="Source Sans Pro" panose="020B0503030403020204" pitchFamily="34" charset="0"/>
                          <a:cs typeface="Open Sans" pitchFamily="2" charset="0"/>
                        </a:rPr>
                        <a:t>H-Index</a:t>
                      </a:r>
                      <a:endParaRPr lang="en-US" sz="1600" b="1" dirty="0">
                        <a:latin typeface="Source Sans Pro" panose="020B0503030403020204" pitchFamily="34" charset="0"/>
                        <a:ea typeface="Source Sans Pro" panose="020B0503030403020204" pitchFamily="34" charset="0"/>
                        <a:cs typeface="Open Sans" pitchFamily="2" charset="0"/>
                      </a:endParaRPr>
                    </a:p>
                  </a:txBody>
                  <a:tcPr anchor="ctr"/>
                </a:tc>
                <a:extLst>
                  <a:ext uri="{0D108BD9-81ED-4DB2-BD59-A6C34878D82A}">
                    <a16:rowId xmlns:a16="http://schemas.microsoft.com/office/drawing/2014/main" val="3092539960"/>
                  </a:ext>
                </a:extLst>
              </a:tr>
              <a:tr h="1484517">
                <a:tc>
                  <a:txBody>
                    <a:bodyPr/>
                    <a:lstStyle/>
                    <a:p>
                      <a:pPr algn="l"/>
                      <a:r>
                        <a:rPr lang="de-DE" sz="1600" i="0" dirty="0">
                          <a:latin typeface="Source Sans Pro" panose="020B0503030403020204" pitchFamily="34" charset="0"/>
                          <a:ea typeface="Source Sans Pro" panose="020B0503030403020204" pitchFamily="34" charset="0"/>
                          <a:cs typeface="Open Sans" pitchFamily="2" charset="0"/>
                        </a:rPr>
                        <a:t>Group Leader at MRC BNDU Oxford</a:t>
                      </a:r>
                      <a:endParaRPr lang="en-US" sz="1600" i="0"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800" i="0" dirty="0">
                          <a:latin typeface="Source Sans Pro" panose="020B0503030403020204" pitchFamily="34" charset="0"/>
                          <a:ea typeface="Source Sans Pro" panose="020B0503030403020204" pitchFamily="34" charset="0"/>
                          <a:cs typeface="Open Sans" pitchFamily="2" charset="0"/>
                        </a:rPr>
                        <a:t>-Neuromodulation</a:t>
                      </a:r>
                    </a:p>
                    <a:p>
                      <a:pPr algn="l"/>
                      <a:r>
                        <a:rPr lang="de-DE" sz="1800" i="0" dirty="0">
                          <a:latin typeface="Source Sans Pro" panose="020B0503030403020204" pitchFamily="34" charset="0"/>
                          <a:ea typeface="Source Sans Pro" panose="020B0503030403020204" pitchFamily="34" charset="0"/>
                          <a:cs typeface="Open Sans" pitchFamily="2" charset="0"/>
                        </a:rPr>
                        <a:t>- PD &amp; ET</a:t>
                      </a:r>
                      <a:endParaRPr lang="en-US" sz="1800" i="0"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600" dirty="0">
                          <a:latin typeface="Source Sans Pro" panose="020B0503030403020204" pitchFamily="34" charset="0"/>
                          <a:ea typeface="Source Sans Pro" panose="020B0503030403020204" pitchFamily="34" charset="0"/>
                          <a:cs typeface="Open Sans" pitchFamily="2" charset="0"/>
                        </a:rPr>
                        <a:t>25</a:t>
                      </a:r>
                    </a:p>
                    <a:p>
                      <a:pPr algn="l"/>
                      <a:r>
                        <a:rPr lang="en-GB" sz="1200" b="0" u="none" strike="noStrike" kern="1200" dirty="0">
                          <a:solidFill>
                            <a:schemeClr val="dk1"/>
                          </a:solidFill>
                          <a:effectLst/>
                          <a:latin typeface="Source Sans Pro" panose="020B0503030403020204" pitchFamily="34" charset="0"/>
                          <a:ea typeface="Source Sans Pro" panose="020B0503030403020204" pitchFamily="34" charset="0"/>
                          <a:cs typeface="Open Sans" pitchFamily="2" charset="0"/>
                        </a:rPr>
                        <a:t>Bilateral adaptive deep brain stimulation is effective in Parkinson's disease </a:t>
                      </a:r>
                      <a:r>
                        <a:rPr lang="en-US" sz="1200" b="0" u="none" strike="noStrike" kern="1200" dirty="0">
                          <a:solidFill>
                            <a:schemeClr val="dk1"/>
                          </a:solidFill>
                          <a:effectLst/>
                          <a:latin typeface="Source Sans Pro" panose="020B0503030403020204" pitchFamily="34" charset="0"/>
                          <a:ea typeface="Source Sans Pro" panose="020B0503030403020204" pitchFamily="34" charset="0"/>
                          <a:cs typeface="Open Sans" pitchFamily="2" charset="0"/>
                        </a:rPr>
                        <a:t>(~290)</a:t>
                      </a:r>
                      <a:endParaRPr lang="en-US" sz="1200" dirty="0">
                        <a:latin typeface="Source Sans Pro" panose="020B0503030403020204" pitchFamily="34" charset="0"/>
                        <a:ea typeface="Source Sans Pro" panose="020B0503030403020204" pitchFamily="34" charset="0"/>
                        <a:cs typeface="Open Sans" pitchFamily="2" charset="0"/>
                      </a:endParaRPr>
                    </a:p>
                  </a:txBody>
                  <a:tcPr anchor="ctr"/>
                </a:tc>
                <a:extLst>
                  <a:ext uri="{0D108BD9-81ED-4DB2-BD59-A6C34878D82A}">
                    <a16:rowId xmlns:a16="http://schemas.microsoft.com/office/drawing/2014/main" val="2209881773"/>
                  </a:ext>
                </a:extLst>
              </a:tr>
            </a:tbl>
          </a:graphicData>
        </a:graphic>
      </p:graphicFrame>
      <p:pic>
        <p:nvPicPr>
          <p:cNvPr id="7" name="Picture 2" descr="Hayriye Cagnan — University of Oxford, Medical Sciences Division">
            <a:extLst>
              <a:ext uri="{FF2B5EF4-FFF2-40B4-BE49-F238E27FC236}">
                <a16:creationId xmlns:a16="http://schemas.microsoft.com/office/drawing/2014/main" id="{CEF2165E-BD85-E639-B1BD-7963B7C66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76" y="2645519"/>
            <a:ext cx="2646440" cy="26464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E10865-656E-BC5C-0898-283136980820}"/>
              </a:ext>
            </a:extLst>
          </p:cNvPr>
          <p:cNvSpPr txBox="1"/>
          <p:nvPr/>
        </p:nvSpPr>
        <p:spPr>
          <a:xfrm>
            <a:off x="744209" y="5274140"/>
            <a:ext cx="2277373" cy="307777"/>
          </a:xfrm>
          <a:prstGeom prst="rect">
            <a:avLst/>
          </a:prstGeom>
          <a:noFill/>
        </p:spPr>
        <p:txBody>
          <a:bodyPr wrap="square" rtlCol="0">
            <a:spAutoFit/>
          </a:bodyPr>
          <a:lstStyle/>
          <a:p>
            <a:pPr algn="ctr"/>
            <a:r>
              <a:rPr lang="en-US" sz="1400" dirty="0" err="1">
                <a:ea typeface="Open Sans Condensed" pitchFamily="2" charset="0"/>
                <a:cs typeface="Open Sans Condensed" pitchFamily="2" charset="0"/>
              </a:rPr>
              <a:t>Hayriye</a:t>
            </a:r>
            <a:r>
              <a:rPr lang="en-US" sz="1400" dirty="0">
                <a:ea typeface="Open Sans Condensed" pitchFamily="2" charset="0"/>
                <a:cs typeface="Open Sans Condensed" pitchFamily="2" charset="0"/>
              </a:rPr>
              <a:t> </a:t>
            </a:r>
            <a:r>
              <a:rPr lang="en-US" sz="1400" dirty="0" err="1">
                <a:ea typeface="Open Sans Condensed" pitchFamily="2" charset="0"/>
                <a:cs typeface="Open Sans Condensed" pitchFamily="2" charset="0"/>
              </a:rPr>
              <a:t>Cagnan</a:t>
            </a:r>
            <a:endParaRPr lang="en-US" sz="1400" dirty="0">
              <a:ea typeface="Open Sans Condensed" pitchFamily="2" charset="0"/>
              <a:cs typeface="Open Sans Condensed" pitchFamily="2" charset="0"/>
            </a:endParaRPr>
          </a:p>
        </p:txBody>
      </p:sp>
    </p:spTree>
    <p:extLst>
      <p:ext uri="{BB962C8B-B14F-4D97-AF65-F5344CB8AC3E}">
        <p14:creationId xmlns:p14="http://schemas.microsoft.com/office/powerpoint/2010/main" val="206187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6F8E57-9EB5-4D98-8FD6-ED49CC2902CA}"/>
              </a:ext>
            </a:extLst>
          </p:cNvPr>
          <p:cNvSpPr>
            <a:spLocks noGrp="1"/>
          </p:cNvSpPr>
          <p:nvPr>
            <p:ph type="title"/>
          </p:nvPr>
        </p:nvSpPr>
        <p:spPr/>
        <p:txBody>
          <a:bodyPr/>
          <a:lstStyle/>
          <a:p>
            <a:r>
              <a:rPr lang="en-US" dirty="0"/>
              <a:t>intro</a:t>
            </a:r>
          </a:p>
        </p:txBody>
      </p:sp>
      <p:sp>
        <p:nvSpPr>
          <p:cNvPr id="3" name="Inhaltsplatzhalter 2">
            <a:extLst>
              <a:ext uri="{FF2B5EF4-FFF2-40B4-BE49-F238E27FC236}">
                <a16:creationId xmlns:a16="http://schemas.microsoft.com/office/drawing/2014/main" id="{FD58EF83-9BA5-4893-8D62-D5DA9BF9677A}"/>
              </a:ext>
            </a:extLst>
          </p:cNvPr>
          <p:cNvSpPr>
            <a:spLocks noGrp="1"/>
          </p:cNvSpPr>
          <p:nvPr>
            <p:ph idx="1"/>
          </p:nvPr>
        </p:nvSpPr>
        <p:spPr>
          <a:xfrm>
            <a:off x="838200" y="1429971"/>
            <a:ext cx="5257800" cy="4746992"/>
          </a:xfrm>
        </p:spPr>
        <p:txBody>
          <a:bodyPr>
            <a:normAutofit fontScale="85000" lnSpcReduction="10000"/>
          </a:bodyPr>
          <a:lstStyle/>
          <a:p>
            <a:r>
              <a:rPr lang="en-US" sz="3200" dirty="0"/>
              <a:t>Beta oscillations in cortical and basal ganglia circuits become abnormally synchronized in PD</a:t>
            </a:r>
          </a:p>
          <a:p>
            <a:endParaRPr lang="en-US" sz="3200" dirty="0"/>
          </a:p>
          <a:p>
            <a:r>
              <a:rPr lang="en-GB" sz="3200" dirty="0"/>
              <a:t>How excessive beta oscillations emerge in these circuits is unclear</a:t>
            </a:r>
          </a:p>
          <a:p>
            <a:endParaRPr lang="en-US" sz="3200" dirty="0"/>
          </a:p>
          <a:p>
            <a:r>
              <a:rPr lang="en-GB" sz="3200" dirty="0"/>
              <a:t>How change the firing properties of basal ganglia neurons around the emergence of cortical beta bursts</a:t>
            </a:r>
          </a:p>
          <a:p>
            <a:endParaRPr lang="en-US" sz="3200" dirty="0"/>
          </a:p>
        </p:txBody>
      </p:sp>
      <p:sp>
        <p:nvSpPr>
          <p:cNvPr id="4" name="Foliennummernplatzhalter 3">
            <a:extLst>
              <a:ext uri="{FF2B5EF4-FFF2-40B4-BE49-F238E27FC236}">
                <a16:creationId xmlns:a16="http://schemas.microsoft.com/office/drawing/2014/main" id="{137998FE-BFF1-47EA-9FFB-8D2C6F80A835}"/>
              </a:ext>
            </a:extLst>
          </p:cNvPr>
          <p:cNvSpPr>
            <a:spLocks noGrp="1"/>
          </p:cNvSpPr>
          <p:nvPr>
            <p:ph type="sldNum" sz="quarter" idx="12"/>
          </p:nvPr>
        </p:nvSpPr>
        <p:spPr/>
        <p:txBody>
          <a:bodyPr/>
          <a:lstStyle/>
          <a:p>
            <a:fld id="{B83948FF-1141-44E2-B6DA-54CB4D7D54B3}" type="slidenum">
              <a:rPr lang="en-GB" smtClean="0"/>
              <a:pPr/>
              <a:t>4</a:t>
            </a:fld>
            <a:endParaRPr lang="en-GB" dirty="0"/>
          </a:p>
        </p:txBody>
      </p:sp>
      <p:sp>
        <p:nvSpPr>
          <p:cNvPr id="9" name="Content Placeholder 8">
            <a:extLst>
              <a:ext uri="{FF2B5EF4-FFF2-40B4-BE49-F238E27FC236}">
                <a16:creationId xmlns:a16="http://schemas.microsoft.com/office/drawing/2014/main" id="{D6AEF8C7-6753-61BD-A5F9-1B9B28EF2BF0}"/>
              </a:ext>
            </a:extLst>
          </p:cNvPr>
          <p:cNvSpPr>
            <a:spLocks noGrp="1"/>
          </p:cNvSpPr>
          <p:nvPr>
            <p:ph idx="13"/>
          </p:nvPr>
        </p:nvSpPr>
        <p:spPr/>
        <p:txBody>
          <a:bodyPr/>
          <a:lstStyle/>
          <a:p>
            <a:r>
              <a:rPr lang="en-US" dirty="0"/>
              <a:t>Little ea., PLOS Biology, 2019; </a:t>
            </a:r>
            <a:r>
              <a:rPr lang="en-US" dirty="0" err="1"/>
              <a:t>Brittain</a:t>
            </a:r>
            <a:r>
              <a:rPr lang="en-US" dirty="0"/>
              <a:t>, </a:t>
            </a:r>
            <a:r>
              <a:rPr lang="en-US" dirty="0" err="1"/>
              <a:t>EurJNeurosci</a:t>
            </a:r>
            <a:r>
              <a:rPr lang="en-US" dirty="0"/>
              <a:t>, 2014</a:t>
            </a:r>
          </a:p>
        </p:txBody>
      </p:sp>
      <p:sp>
        <p:nvSpPr>
          <p:cNvPr id="10" name="Content Placeholder 9">
            <a:extLst>
              <a:ext uri="{FF2B5EF4-FFF2-40B4-BE49-F238E27FC236}">
                <a16:creationId xmlns:a16="http://schemas.microsoft.com/office/drawing/2014/main" id="{42BE99DE-0859-CDE3-4A87-A089F812192A}"/>
              </a:ext>
            </a:extLst>
          </p:cNvPr>
          <p:cNvSpPr>
            <a:spLocks noGrp="1"/>
          </p:cNvSpPr>
          <p:nvPr>
            <p:ph idx="14"/>
          </p:nvPr>
        </p:nvSpPr>
        <p:spPr/>
        <p:txBody>
          <a:bodyPr/>
          <a:lstStyle/>
          <a:p>
            <a:endParaRPr lang="en-US"/>
          </a:p>
        </p:txBody>
      </p:sp>
      <p:grpSp>
        <p:nvGrpSpPr>
          <p:cNvPr id="6" name="Group 5">
            <a:extLst>
              <a:ext uri="{FF2B5EF4-FFF2-40B4-BE49-F238E27FC236}">
                <a16:creationId xmlns:a16="http://schemas.microsoft.com/office/drawing/2014/main" id="{0BD2908A-DF71-34CE-A7B8-FEE60665082C}"/>
              </a:ext>
            </a:extLst>
          </p:cNvPr>
          <p:cNvGrpSpPr/>
          <p:nvPr/>
        </p:nvGrpSpPr>
        <p:grpSpPr>
          <a:xfrm>
            <a:off x="6481353" y="1140388"/>
            <a:ext cx="5710647" cy="5540215"/>
            <a:chOff x="6481353" y="1140388"/>
            <a:chExt cx="5710647" cy="5540215"/>
          </a:xfrm>
        </p:grpSpPr>
        <p:pic>
          <p:nvPicPr>
            <p:cNvPr id="1026" name="Picture 2">
              <a:extLst>
                <a:ext uri="{FF2B5EF4-FFF2-40B4-BE49-F238E27FC236}">
                  <a16:creationId xmlns:a16="http://schemas.microsoft.com/office/drawing/2014/main" id="{E933169D-5824-440A-0327-D53F669E5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353" y="1140388"/>
              <a:ext cx="2966323" cy="554021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D7F6F556-6DE1-2F81-A966-B81862384304}"/>
                </a:ext>
              </a:extLst>
            </p:cNvPr>
            <p:cNvSpPr>
              <a:spLocks noChangeArrowheads="1"/>
            </p:cNvSpPr>
            <p:nvPr/>
          </p:nvSpPr>
          <p:spPr bwMode="auto">
            <a:xfrm>
              <a:off x="9579429" y="3803764"/>
              <a:ext cx="26125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lumMod val="50000"/>
                    </a:schemeClr>
                  </a:solidFill>
                  <a:effectLst/>
                  <a:latin typeface="Source Sans Pro" panose="020B0503030403020204" pitchFamily="34" charset="0"/>
                  <a:ea typeface="Source Sans Pro" panose="020B0503030403020204" pitchFamily="34" charset="0"/>
                </a:rPr>
                <a:t>a certain motor response becomes inappropriate or has to be cancelled</a:t>
              </a:r>
            </a:p>
          </p:txBody>
        </p:sp>
        <p:sp>
          <p:nvSpPr>
            <p:cNvPr id="16" name="TextBox 15">
              <a:extLst>
                <a:ext uri="{FF2B5EF4-FFF2-40B4-BE49-F238E27FC236}">
                  <a16:creationId xmlns:a16="http://schemas.microsoft.com/office/drawing/2014/main" id="{2319FA73-156C-A938-9E69-AD0031FC3321}"/>
                </a:ext>
              </a:extLst>
            </p:cNvPr>
            <p:cNvSpPr txBox="1"/>
            <p:nvPr/>
          </p:nvSpPr>
          <p:spPr>
            <a:xfrm>
              <a:off x="9628414" y="4774417"/>
              <a:ext cx="2289415" cy="553998"/>
            </a:xfrm>
            <a:prstGeom prst="rect">
              <a:avLst/>
            </a:prstGeom>
            <a:noFill/>
          </p:spPr>
          <p:txBody>
            <a:bodyPr wrap="square">
              <a:spAutoFit/>
            </a:bodyPr>
            <a:lstStyle/>
            <a:p>
              <a:r>
                <a:rPr lang="en-US" sz="1000" dirty="0">
                  <a:solidFill>
                    <a:schemeClr val="bg1">
                      <a:lumMod val="50000"/>
                    </a:schemeClr>
                  </a:solidFill>
                  <a:latin typeface="Source Sans Pro" panose="020B0503030403020204" pitchFamily="34" charset="0"/>
                  <a:ea typeface="Source Sans Pro" panose="020B0503030403020204" pitchFamily="34" charset="0"/>
                </a:rPr>
                <a:t>a treatment that drives beta synchronization down may improve limb bradykinesia in PD</a:t>
              </a:r>
            </a:p>
          </p:txBody>
        </p:sp>
        <p:sp>
          <p:nvSpPr>
            <p:cNvPr id="18" name="TextBox 17">
              <a:extLst>
                <a:ext uri="{FF2B5EF4-FFF2-40B4-BE49-F238E27FC236}">
                  <a16:creationId xmlns:a16="http://schemas.microsoft.com/office/drawing/2014/main" id="{1CCCD146-B5C0-42F3-3911-440D088580C8}"/>
                </a:ext>
              </a:extLst>
            </p:cNvPr>
            <p:cNvSpPr txBox="1"/>
            <p:nvPr/>
          </p:nvSpPr>
          <p:spPr>
            <a:xfrm>
              <a:off x="9619811" y="6068593"/>
              <a:ext cx="2289416" cy="553998"/>
            </a:xfrm>
            <a:prstGeom prst="rect">
              <a:avLst/>
            </a:prstGeom>
            <a:noFill/>
          </p:spPr>
          <p:txBody>
            <a:bodyPr wrap="square">
              <a:spAutoFit/>
            </a:bodyPr>
            <a:lstStyle/>
            <a:p>
              <a:r>
                <a:rPr lang="en-US" sz="1000" dirty="0">
                  <a:solidFill>
                    <a:schemeClr val="bg1">
                      <a:lumMod val="50000"/>
                    </a:schemeClr>
                  </a:solidFill>
                  <a:latin typeface="Source Sans Pro" panose="020B0503030403020204" pitchFamily="34" charset="0"/>
                  <a:ea typeface="Source Sans Pro" panose="020B0503030403020204" pitchFamily="34" charset="0"/>
                </a:rPr>
                <a:t>lead to impulsive action when inhibition of limb movement is more </a:t>
              </a:r>
              <a:r>
                <a:rPr lang="en-US" sz="1000" dirty="0" err="1">
                  <a:solidFill>
                    <a:schemeClr val="bg1">
                      <a:lumMod val="50000"/>
                    </a:schemeClr>
                  </a:solidFill>
                  <a:latin typeface="Source Sans Pro" panose="020B0503030403020204" pitchFamily="34" charset="0"/>
                  <a:ea typeface="Source Sans Pro" panose="020B0503030403020204" pitchFamily="34" charset="0"/>
                </a:rPr>
                <a:t>behaviourally</a:t>
              </a:r>
              <a:r>
                <a:rPr lang="en-US" sz="1000" dirty="0">
                  <a:solidFill>
                    <a:schemeClr val="bg1">
                      <a:lumMod val="50000"/>
                    </a:schemeClr>
                  </a:solidFill>
                  <a:latin typeface="Source Sans Pro" panose="020B0503030403020204" pitchFamily="34" charset="0"/>
                  <a:ea typeface="Source Sans Pro" panose="020B0503030403020204" pitchFamily="34" charset="0"/>
                </a:rPr>
                <a:t> relevant</a:t>
              </a:r>
            </a:p>
          </p:txBody>
        </p:sp>
      </p:grpSp>
      <p:pic>
        <p:nvPicPr>
          <p:cNvPr id="5" name="Picture 2" descr="Human motor cortical beta bursts relate to movement planning and response  errors | PLOS Biology">
            <a:extLst>
              <a:ext uri="{FF2B5EF4-FFF2-40B4-BE49-F238E27FC236}">
                <a16:creationId xmlns:a16="http://schemas.microsoft.com/office/drawing/2014/main" id="{D1304197-E4E7-4076-E8BD-38E19DB75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5331" y="1218286"/>
            <a:ext cx="4100383" cy="517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80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9DDD-EA43-7907-8691-8BB95DB74471}"/>
              </a:ext>
            </a:extLst>
          </p:cNvPr>
          <p:cNvSpPr>
            <a:spLocks noGrp="1"/>
          </p:cNvSpPr>
          <p:nvPr>
            <p:ph type="title"/>
          </p:nvPr>
        </p:nvSpPr>
        <p:spPr>
          <a:xfrm>
            <a:off x="519197" y="124603"/>
            <a:ext cx="7874176" cy="901442"/>
          </a:xfrm>
        </p:spPr>
        <p:txBody>
          <a:bodyPr>
            <a:normAutofit/>
          </a:bodyPr>
          <a:lstStyle/>
          <a:p>
            <a:r>
              <a:rPr lang="en-US" dirty="0"/>
              <a:t>theories on abnormal propagation</a:t>
            </a:r>
          </a:p>
        </p:txBody>
      </p:sp>
      <p:sp>
        <p:nvSpPr>
          <p:cNvPr id="3" name="Content Placeholder 2">
            <a:extLst>
              <a:ext uri="{FF2B5EF4-FFF2-40B4-BE49-F238E27FC236}">
                <a16:creationId xmlns:a16="http://schemas.microsoft.com/office/drawing/2014/main" id="{BA7992B1-EBD1-B248-3053-30A15BD31B39}"/>
              </a:ext>
            </a:extLst>
          </p:cNvPr>
          <p:cNvSpPr>
            <a:spLocks noGrp="1"/>
          </p:cNvSpPr>
          <p:nvPr>
            <p:ph idx="1"/>
          </p:nvPr>
        </p:nvSpPr>
        <p:spPr/>
        <p:txBody>
          <a:bodyPr>
            <a:normAutofit fontScale="92500" lnSpcReduction="10000"/>
          </a:bodyPr>
          <a:lstStyle/>
          <a:p>
            <a:pPr marL="742950" indent="-742950">
              <a:buFont typeface="+mj-lt"/>
              <a:buAutoNum type="arabicPeriod"/>
            </a:pPr>
            <a:r>
              <a:rPr lang="en-GB" dirty="0"/>
              <a:t>the excitatory–inhibitory coupling between the </a:t>
            </a:r>
            <a:r>
              <a:rPr lang="en-GB" b="1" dirty="0"/>
              <a:t>STN</a:t>
            </a:r>
            <a:r>
              <a:rPr lang="en-GB" dirty="0"/>
              <a:t> and the external segment of the globus pallidus (</a:t>
            </a:r>
            <a:r>
              <a:rPr lang="en-GB" b="1" dirty="0" err="1"/>
              <a:t>GPe</a:t>
            </a:r>
            <a:r>
              <a:rPr lang="en-GB" dirty="0"/>
              <a:t>)</a:t>
            </a:r>
          </a:p>
          <a:p>
            <a:pPr marL="742950" indent="-742950">
              <a:buFont typeface="+mj-lt"/>
              <a:buAutoNum type="arabicPeriod"/>
            </a:pPr>
            <a:r>
              <a:rPr lang="en-GB" dirty="0"/>
              <a:t>alteration of </a:t>
            </a:r>
            <a:r>
              <a:rPr lang="en-GB" b="1" dirty="0"/>
              <a:t>striatal</a:t>
            </a:r>
            <a:r>
              <a:rPr lang="en-GB" dirty="0"/>
              <a:t> output, possibly due to interneuron dysfunction</a:t>
            </a:r>
          </a:p>
          <a:p>
            <a:pPr marL="742950" indent="-742950">
              <a:buFont typeface="+mj-lt"/>
              <a:buAutoNum type="arabicPeriod"/>
            </a:pPr>
            <a:r>
              <a:rPr lang="en-US" dirty="0"/>
              <a:t>enhanced </a:t>
            </a:r>
            <a:r>
              <a:rPr lang="en-US" b="1" dirty="0"/>
              <a:t>pallidostriatal</a:t>
            </a:r>
            <a:r>
              <a:rPr lang="en-US" dirty="0"/>
              <a:t> positive feedback</a:t>
            </a:r>
          </a:p>
          <a:p>
            <a:pPr>
              <a:buFont typeface="Wingdings" panose="05000000000000000000" pitchFamily="2" charset="2"/>
              <a:buChar char="à"/>
            </a:pPr>
            <a:r>
              <a:rPr lang="en-US" dirty="0">
                <a:sym typeface="Wingdings" panose="05000000000000000000" pitchFamily="2" charset="2"/>
              </a:rPr>
              <a:t>Based on stable oscillations, but:</a:t>
            </a:r>
          </a:p>
          <a:p>
            <a:pPr>
              <a:buFont typeface="Wingdings" panose="05000000000000000000" pitchFamily="2" charset="2"/>
              <a:buChar char="à"/>
            </a:pPr>
            <a:endParaRPr lang="en-US" dirty="0">
              <a:sym typeface="Wingdings" panose="05000000000000000000" pitchFamily="2" charset="2"/>
            </a:endParaRPr>
          </a:p>
          <a:p>
            <a:pPr marL="0" indent="0">
              <a:buNone/>
            </a:pPr>
            <a:r>
              <a:rPr lang="en-GB" dirty="0"/>
              <a:t>“[…] cortical and basal ganglia phase locking occurs predominantly during […] beta bursts.”</a:t>
            </a:r>
            <a:endParaRPr lang="en-US" dirty="0"/>
          </a:p>
        </p:txBody>
      </p:sp>
      <p:sp>
        <p:nvSpPr>
          <p:cNvPr id="4" name="Slide Number Placeholder 3">
            <a:extLst>
              <a:ext uri="{FF2B5EF4-FFF2-40B4-BE49-F238E27FC236}">
                <a16:creationId xmlns:a16="http://schemas.microsoft.com/office/drawing/2014/main" id="{441371CD-4E30-69DB-3F0C-6238D1610E00}"/>
              </a:ext>
            </a:extLst>
          </p:cNvPr>
          <p:cNvSpPr>
            <a:spLocks noGrp="1"/>
          </p:cNvSpPr>
          <p:nvPr>
            <p:ph type="sldNum" sz="quarter" idx="12"/>
          </p:nvPr>
        </p:nvSpPr>
        <p:spPr/>
        <p:txBody>
          <a:bodyPr/>
          <a:lstStyle/>
          <a:p>
            <a:fld id="{B83948FF-1141-44E2-B6DA-54CB4D7D54B3}" type="slidenum">
              <a:rPr lang="en-GB" smtClean="0"/>
              <a:pPr/>
              <a:t>5</a:t>
            </a:fld>
            <a:endParaRPr lang="en-GB" dirty="0"/>
          </a:p>
        </p:txBody>
      </p:sp>
      <p:sp>
        <p:nvSpPr>
          <p:cNvPr id="5" name="Content Placeholder 4">
            <a:extLst>
              <a:ext uri="{FF2B5EF4-FFF2-40B4-BE49-F238E27FC236}">
                <a16:creationId xmlns:a16="http://schemas.microsoft.com/office/drawing/2014/main" id="{12464357-26D0-5D56-E7EE-CFB86AA120BF}"/>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2DB7B0B5-B27D-C168-91BE-61D5D8F37F4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1706530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9E4A-9B5B-81D4-6DDB-5C9D298FDBCC}"/>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0742EB9D-60EB-5A40-CA3D-39FD6DD8FC16}"/>
              </a:ext>
            </a:extLst>
          </p:cNvPr>
          <p:cNvSpPr>
            <a:spLocks noGrp="1"/>
          </p:cNvSpPr>
          <p:nvPr>
            <p:ph idx="1"/>
          </p:nvPr>
        </p:nvSpPr>
        <p:spPr>
          <a:xfrm>
            <a:off x="838200" y="2429301"/>
            <a:ext cx="10515600" cy="3747662"/>
          </a:xfrm>
        </p:spPr>
        <p:txBody>
          <a:bodyPr/>
          <a:lstStyle/>
          <a:p>
            <a:pPr marL="0" indent="0" algn="ctr">
              <a:buNone/>
            </a:pPr>
            <a:r>
              <a:rPr lang="en-US" dirty="0"/>
              <a:t>“[…] </a:t>
            </a:r>
            <a:r>
              <a:rPr lang="en-GB" dirty="0"/>
              <a:t>how </a:t>
            </a:r>
            <a:r>
              <a:rPr lang="en-GB" b="1" dirty="0"/>
              <a:t>beta oscillations </a:t>
            </a:r>
            <a:r>
              <a:rPr lang="en-GB" dirty="0"/>
              <a:t>are </a:t>
            </a:r>
            <a:r>
              <a:rPr lang="en-GB" b="1" dirty="0"/>
              <a:t>propagated</a:t>
            </a:r>
            <a:r>
              <a:rPr lang="en-GB" dirty="0"/>
              <a:t> and </a:t>
            </a:r>
            <a:r>
              <a:rPr lang="en-GB" b="1" dirty="0"/>
              <a:t>amplified</a:t>
            </a:r>
            <a:r>
              <a:rPr lang="en-GB" dirty="0"/>
              <a:t> can potentially be approached by identifying the neuronal interactions that occur </a:t>
            </a:r>
            <a:r>
              <a:rPr lang="en-GB" b="1" dirty="0"/>
              <a:t>before, during, and after </a:t>
            </a:r>
            <a:r>
              <a:rPr lang="en-GB" dirty="0"/>
              <a:t>these transient </a:t>
            </a:r>
            <a:r>
              <a:rPr lang="en-GB" b="1" dirty="0"/>
              <a:t>events</a:t>
            </a:r>
            <a:r>
              <a:rPr lang="en-GB" dirty="0"/>
              <a:t>. “</a:t>
            </a:r>
            <a:endParaRPr lang="en-US" dirty="0"/>
          </a:p>
        </p:txBody>
      </p:sp>
      <p:sp>
        <p:nvSpPr>
          <p:cNvPr id="4" name="Slide Number Placeholder 3">
            <a:extLst>
              <a:ext uri="{FF2B5EF4-FFF2-40B4-BE49-F238E27FC236}">
                <a16:creationId xmlns:a16="http://schemas.microsoft.com/office/drawing/2014/main" id="{129C6DC9-6434-049F-6DD3-9DE1DC55F5D5}"/>
              </a:ext>
            </a:extLst>
          </p:cNvPr>
          <p:cNvSpPr>
            <a:spLocks noGrp="1"/>
          </p:cNvSpPr>
          <p:nvPr>
            <p:ph type="sldNum" sz="quarter" idx="12"/>
          </p:nvPr>
        </p:nvSpPr>
        <p:spPr/>
        <p:txBody>
          <a:bodyPr/>
          <a:lstStyle/>
          <a:p>
            <a:fld id="{B83948FF-1141-44E2-B6DA-54CB4D7D54B3}" type="slidenum">
              <a:rPr lang="en-GB" smtClean="0"/>
              <a:pPr/>
              <a:t>6</a:t>
            </a:fld>
            <a:endParaRPr lang="en-GB" dirty="0"/>
          </a:p>
        </p:txBody>
      </p:sp>
      <p:sp>
        <p:nvSpPr>
          <p:cNvPr id="5" name="Content Placeholder 4">
            <a:extLst>
              <a:ext uri="{FF2B5EF4-FFF2-40B4-BE49-F238E27FC236}">
                <a16:creationId xmlns:a16="http://schemas.microsoft.com/office/drawing/2014/main" id="{57BCF4E3-A0D4-D751-5538-4877E2B60BBD}"/>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B3A8876C-C3BB-54C5-C112-BA5779B75966}"/>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52793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6415-88C2-DD7D-DCBC-21B70E6CCBC1}"/>
              </a:ext>
            </a:extLst>
          </p:cNvPr>
          <p:cNvSpPr>
            <a:spLocks noGrp="1"/>
          </p:cNvSpPr>
          <p:nvPr>
            <p:ph type="title"/>
          </p:nvPr>
        </p:nvSpPr>
        <p:spPr>
          <a:xfrm>
            <a:off x="519196" y="124603"/>
            <a:ext cx="5287769" cy="901442"/>
          </a:xfrm>
        </p:spPr>
        <p:txBody>
          <a:bodyPr>
            <a:normAutofit/>
          </a:bodyPr>
          <a:lstStyle/>
          <a:p>
            <a:r>
              <a:rPr lang="en-US" dirty="0"/>
              <a:t>what are beta bursts?</a:t>
            </a:r>
          </a:p>
        </p:txBody>
      </p:sp>
      <p:sp>
        <p:nvSpPr>
          <p:cNvPr id="3" name="Content Placeholder 2">
            <a:extLst>
              <a:ext uri="{FF2B5EF4-FFF2-40B4-BE49-F238E27FC236}">
                <a16:creationId xmlns:a16="http://schemas.microsoft.com/office/drawing/2014/main" id="{F6BCD29E-43DE-8488-71CD-754F3AF28B1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BF69B57-31A5-807C-A334-5B5F9642D71E}"/>
              </a:ext>
            </a:extLst>
          </p:cNvPr>
          <p:cNvSpPr>
            <a:spLocks noGrp="1"/>
          </p:cNvSpPr>
          <p:nvPr>
            <p:ph type="sldNum" sz="quarter" idx="12"/>
          </p:nvPr>
        </p:nvSpPr>
        <p:spPr/>
        <p:txBody>
          <a:bodyPr/>
          <a:lstStyle/>
          <a:p>
            <a:fld id="{B83948FF-1141-44E2-B6DA-54CB4D7D54B3}" type="slidenum">
              <a:rPr lang="en-GB" smtClean="0"/>
              <a:pPr/>
              <a:t>7</a:t>
            </a:fld>
            <a:endParaRPr lang="en-GB" dirty="0"/>
          </a:p>
        </p:txBody>
      </p:sp>
      <p:sp>
        <p:nvSpPr>
          <p:cNvPr id="5" name="Content Placeholder 4">
            <a:extLst>
              <a:ext uri="{FF2B5EF4-FFF2-40B4-BE49-F238E27FC236}">
                <a16:creationId xmlns:a16="http://schemas.microsoft.com/office/drawing/2014/main" id="{07CED92D-BDE0-CD71-DD4D-333ED9051C59}"/>
              </a:ext>
            </a:extLst>
          </p:cNvPr>
          <p:cNvSpPr>
            <a:spLocks noGrp="1"/>
          </p:cNvSpPr>
          <p:nvPr>
            <p:ph idx="13"/>
          </p:nvPr>
        </p:nvSpPr>
        <p:spPr>
          <a:xfrm>
            <a:off x="131379" y="6468703"/>
            <a:ext cx="11777038" cy="389297"/>
          </a:xfrm>
        </p:spPr>
        <p:txBody>
          <a:bodyPr/>
          <a:lstStyle/>
          <a:p>
            <a:r>
              <a:rPr lang="en-US" dirty="0"/>
              <a:t>Echeverria-</a:t>
            </a:r>
            <a:r>
              <a:rPr lang="en-US" dirty="0" err="1"/>
              <a:t>Altuna</a:t>
            </a:r>
            <a:r>
              <a:rPr lang="en-US" dirty="0"/>
              <a:t>, Progress in Neurobiology, 2022; </a:t>
            </a:r>
            <a:r>
              <a:rPr lang="en-US" dirty="0" err="1"/>
              <a:t>Zich</a:t>
            </a:r>
            <a:r>
              <a:rPr lang="en-US" dirty="0"/>
              <a:t>, Trends </a:t>
            </a:r>
            <a:r>
              <a:rPr lang="en-US" dirty="0" err="1"/>
              <a:t>CogSci</a:t>
            </a:r>
            <a:r>
              <a:rPr lang="en-US" dirty="0"/>
              <a:t>, 2020</a:t>
            </a:r>
          </a:p>
        </p:txBody>
      </p:sp>
      <p:sp>
        <p:nvSpPr>
          <p:cNvPr id="6" name="Content Placeholder 5">
            <a:extLst>
              <a:ext uri="{FF2B5EF4-FFF2-40B4-BE49-F238E27FC236}">
                <a16:creationId xmlns:a16="http://schemas.microsoft.com/office/drawing/2014/main" id="{B47C690A-A6A4-37E4-3B03-CC48F0E1F59E}"/>
              </a:ext>
            </a:extLst>
          </p:cNvPr>
          <p:cNvSpPr>
            <a:spLocks noGrp="1"/>
          </p:cNvSpPr>
          <p:nvPr>
            <p:ph idx="14"/>
          </p:nvPr>
        </p:nvSpPr>
        <p:spPr/>
        <p:txBody>
          <a:bodyPr/>
          <a:lstStyle/>
          <a:p>
            <a:endParaRPr lang="en-US"/>
          </a:p>
        </p:txBody>
      </p:sp>
      <p:pic>
        <p:nvPicPr>
          <p:cNvPr id="2050" name="Picture 2" descr="Image">
            <a:extLst>
              <a:ext uri="{FF2B5EF4-FFF2-40B4-BE49-F238E27FC236}">
                <a16:creationId xmlns:a16="http://schemas.microsoft.com/office/drawing/2014/main" id="{039AE70F-0916-431A-BD64-279BA311B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532" y="2192259"/>
            <a:ext cx="5472885" cy="32224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3E4651A-3DE0-8B59-20C9-137E8E24C3C0}"/>
              </a:ext>
            </a:extLst>
          </p:cNvPr>
          <p:cNvPicPr>
            <a:picLocks noChangeAspect="1"/>
          </p:cNvPicPr>
          <p:nvPr/>
        </p:nvPicPr>
        <p:blipFill>
          <a:blip r:embed="rId3"/>
          <a:stretch>
            <a:fillRect/>
          </a:stretch>
        </p:blipFill>
        <p:spPr>
          <a:xfrm>
            <a:off x="283583" y="2031484"/>
            <a:ext cx="5749371" cy="3578391"/>
          </a:xfrm>
          <a:prstGeom prst="rect">
            <a:avLst/>
          </a:prstGeom>
        </p:spPr>
      </p:pic>
    </p:spTree>
    <p:extLst>
      <p:ext uri="{BB962C8B-B14F-4D97-AF65-F5344CB8AC3E}">
        <p14:creationId xmlns:p14="http://schemas.microsoft.com/office/powerpoint/2010/main" val="220366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3794E0B-DAC6-5701-4D9B-1F358EBBC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6069" y="5156633"/>
            <a:ext cx="3220528" cy="17339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368DEA-E206-97A7-ACE3-490AD20F5FFA}"/>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4206FB7B-C681-E249-3016-7232EB9554C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5C6629A-7FEB-4E49-D26C-98CAE915B9E3}"/>
              </a:ext>
            </a:extLst>
          </p:cNvPr>
          <p:cNvSpPr>
            <a:spLocks noGrp="1"/>
          </p:cNvSpPr>
          <p:nvPr>
            <p:ph type="sldNum" sz="quarter" idx="12"/>
          </p:nvPr>
        </p:nvSpPr>
        <p:spPr/>
        <p:txBody>
          <a:bodyPr/>
          <a:lstStyle/>
          <a:p>
            <a:fld id="{B83948FF-1141-44E2-B6DA-54CB4D7D54B3}" type="slidenum">
              <a:rPr lang="en-GB" smtClean="0"/>
              <a:pPr/>
              <a:t>8</a:t>
            </a:fld>
            <a:endParaRPr lang="en-GB" dirty="0"/>
          </a:p>
        </p:txBody>
      </p:sp>
      <p:sp>
        <p:nvSpPr>
          <p:cNvPr id="5" name="Content Placeholder 4">
            <a:extLst>
              <a:ext uri="{FF2B5EF4-FFF2-40B4-BE49-F238E27FC236}">
                <a16:creationId xmlns:a16="http://schemas.microsoft.com/office/drawing/2014/main" id="{072A3F82-525B-1050-5E73-07A35040521F}"/>
              </a:ext>
            </a:extLst>
          </p:cNvPr>
          <p:cNvSpPr>
            <a:spLocks noGrp="1"/>
          </p:cNvSpPr>
          <p:nvPr>
            <p:ph idx="13"/>
          </p:nvPr>
        </p:nvSpPr>
        <p:spPr/>
        <p:txBody>
          <a:bodyPr/>
          <a:lstStyle/>
          <a:p>
            <a:r>
              <a:rPr lang="en-US" dirty="0" err="1"/>
              <a:t>Poewe</a:t>
            </a:r>
            <a:r>
              <a:rPr lang="en-US" dirty="0"/>
              <a:t>, Nature Reviews, 2017; Popova, </a:t>
            </a:r>
            <a:r>
              <a:rPr lang="en-US" dirty="0" err="1"/>
              <a:t>bioRxiv</a:t>
            </a:r>
            <a:r>
              <a:rPr lang="en-US" dirty="0"/>
              <a:t>, 2023</a:t>
            </a:r>
          </a:p>
        </p:txBody>
      </p:sp>
      <p:sp>
        <p:nvSpPr>
          <p:cNvPr id="6" name="Content Placeholder 5">
            <a:extLst>
              <a:ext uri="{FF2B5EF4-FFF2-40B4-BE49-F238E27FC236}">
                <a16:creationId xmlns:a16="http://schemas.microsoft.com/office/drawing/2014/main" id="{C5651644-F467-7ADA-D262-71BDD5B2E6A9}"/>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4D317C3D-08FC-EF87-3F09-F002E83C090E}"/>
              </a:ext>
            </a:extLst>
          </p:cNvPr>
          <p:cNvPicPr>
            <a:picLocks noChangeAspect="1"/>
          </p:cNvPicPr>
          <p:nvPr/>
        </p:nvPicPr>
        <p:blipFill rotWithShape="1">
          <a:blip r:embed="rId4"/>
          <a:srcRect t="13263" r="60887"/>
          <a:stretch/>
        </p:blipFill>
        <p:spPr>
          <a:xfrm>
            <a:off x="8181070" y="1081659"/>
            <a:ext cx="3172730" cy="4042372"/>
          </a:xfrm>
          <a:prstGeom prst="rect">
            <a:avLst/>
          </a:prstGeom>
        </p:spPr>
      </p:pic>
      <p:pic>
        <p:nvPicPr>
          <p:cNvPr id="10" name="Picture 9">
            <a:extLst>
              <a:ext uri="{FF2B5EF4-FFF2-40B4-BE49-F238E27FC236}">
                <a16:creationId xmlns:a16="http://schemas.microsoft.com/office/drawing/2014/main" id="{A5D5EB86-63ED-E90E-4872-28E99EEFD46C}"/>
              </a:ext>
            </a:extLst>
          </p:cNvPr>
          <p:cNvPicPr>
            <a:picLocks noChangeAspect="1"/>
          </p:cNvPicPr>
          <p:nvPr/>
        </p:nvPicPr>
        <p:blipFill>
          <a:blip r:embed="rId5"/>
          <a:stretch>
            <a:fillRect/>
          </a:stretch>
        </p:blipFill>
        <p:spPr>
          <a:xfrm>
            <a:off x="838200" y="1575840"/>
            <a:ext cx="5466779" cy="4746993"/>
          </a:xfrm>
          <a:prstGeom prst="rect">
            <a:avLst/>
          </a:prstGeom>
        </p:spPr>
      </p:pic>
      <p:pic>
        <p:nvPicPr>
          <p:cNvPr id="7" name="Picture 6">
            <a:extLst>
              <a:ext uri="{FF2B5EF4-FFF2-40B4-BE49-F238E27FC236}">
                <a16:creationId xmlns:a16="http://schemas.microsoft.com/office/drawing/2014/main" id="{20A4FAC5-FB0C-96D5-C979-C48DD5144E34}"/>
              </a:ext>
            </a:extLst>
          </p:cNvPr>
          <p:cNvPicPr>
            <a:picLocks noChangeAspect="1"/>
          </p:cNvPicPr>
          <p:nvPr/>
        </p:nvPicPr>
        <p:blipFill rotWithShape="1">
          <a:blip r:embed="rId4"/>
          <a:srcRect l="41596" t="14996" r="840" b="-1733"/>
          <a:stretch/>
        </p:blipFill>
        <p:spPr>
          <a:xfrm>
            <a:off x="7473125" y="1250360"/>
            <a:ext cx="4493373" cy="3889972"/>
          </a:xfrm>
          <a:prstGeom prst="rect">
            <a:avLst/>
          </a:prstGeom>
        </p:spPr>
      </p:pic>
    </p:spTree>
    <p:extLst>
      <p:ext uri="{BB962C8B-B14F-4D97-AF65-F5344CB8AC3E}">
        <p14:creationId xmlns:p14="http://schemas.microsoft.com/office/powerpoint/2010/main" val="16932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445B-050F-D91D-6A08-9F5B70C305F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4CC1B5E-3A97-3775-102A-CAA4EB4B51BB}"/>
              </a:ext>
            </a:extLst>
          </p:cNvPr>
          <p:cNvSpPr>
            <a:spLocks noGrp="1"/>
          </p:cNvSpPr>
          <p:nvPr>
            <p:ph idx="1"/>
          </p:nvPr>
        </p:nvSpPr>
        <p:spPr/>
        <p:txBody>
          <a:bodyPr>
            <a:normAutofit fontScale="92500" lnSpcReduction="10000"/>
          </a:bodyPr>
          <a:lstStyle/>
          <a:p>
            <a:r>
              <a:rPr lang="en-US" dirty="0"/>
              <a:t>EEGs (</a:t>
            </a:r>
            <a:r>
              <a:rPr lang="en-US" dirty="0" err="1"/>
              <a:t>Fz</a:t>
            </a:r>
            <a:r>
              <a:rPr lang="en-US" dirty="0"/>
              <a:t> and </a:t>
            </a:r>
            <a:r>
              <a:rPr lang="en-US" dirty="0" err="1"/>
              <a:t>Cz</a:t>
            </a:r>
            <a:r>
              <a:rPr lang="en-US" dirty="0"/>
              <a:t>) and intraoperative STN recordings from 7 PD patients</a:t>
            </a:r>
          </a:p>
          <a:p>
            <a:r>
              <a:rPr lang="en-US" dirty="0"/>
              <a:t>89 LFPs (Str, STN GP) and </a:t>
            </a:r>
            <a:r>
              <a:rPr lang="en-US" dirty="0" err="1"/>
              <a:t>ECoG</a:t>
            </a:r>
            <a:r>
              <a:rPr lang="en-US" dirty="0"/>
              <a:t> (frontal, motor cortex)  from 7 parkinsonian rats (6-OHDA lesioned)</a:t>
            </a:r>
          </a:p>
          <a:p>
            <a:endParaRPr lang="en-US" dirty="0"/>
          </a:p>
          <a:p>
            <a:r>
              <a:rPr lang="en-US" dirty="0"/>
              <a:t>Beta (15-35Hz) down sampled at 512 Hz FFT based power</a:t>
            </a:r>
          </a:p>
          <a:p>
            <a:endParaRPr lang="en-US" dirty="0"/>
          </a:p>
          <a:p>
            <a:r>
              <a:rPr lang="en-US" dirty="0"/>
              <a:t>Phase synchrony index (PSI) in time and bursts as outcomes</a:t>
            </a:r>
          </a:p>
        </p:txBody>
      </p:sp>
      <p:sp>
        <p:nvSpPr>
          <p:cNvPr id="4" name="Slide Number Placeholder 3">
            <a:extLst>
              <a:ext uri="{FF2B5EF4-FFF2-40B4-BE49-F238E27FC236}">
                <a16:creationId xmlns:a16="http://schemas.microsoft.com/office/drawing/2014/main" id="{32FD1E54-A97E-BE51-F63C-0F4D9257AF4F}"/>
              </a:ext>
            </a:extLst>
          </p:cNvPr>
          <p:cNvSpPr>
            <a:spLocks noGrp="1"/>
          </p:cNvSpPr>
          <p:nvPr>
            <p:ph type="sldNum" sz="quarter" idx="12"/>
          </p:nvPr>
        </p:nvSpPr>
        <p:spPr/>
        <p:txBody>
          <a:bodyPr/>
          <a:lstStyle/>
          <a:p>
            <a:fld id="{B83948FF-1141-44E2-B6DA-54CB4D7D54B3}" type="slidenum">
              <a:rPr lang="en-GB" smtClean="0"/>
              <a:pPr/>
              <a:t>9</a:t>
            </a:fld>
            <a:endParaRPr lang="en-GB" dirty="0"/>
          </a:p>
        </p:txBody>
      </p:sp>
      <p:sp>
        <p:nvSpPr>
          <p:cNvPr id="5" name="Content Placeholder 4">
            <a:extLst>
              <a:ext uri="{FF2B5EF4-FFF2-40B4-BE49-F238E27FC236}">
                <a16:creationId xmlns:a16="http://schemas.microsoft.com/office/drawing/2014/main" id="{965B0012-555C-71DE-F036-5E7862AE5592}"/>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6F65248D-3F81-C07E-E988-EF20D31279AD}"/>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7637548"/>
      </p:ext>
    </p:extLst>
  </p:cSld>
  <p:clrMapOvr>
    <a:masterClrMapping/>
  </p:clrMapOvr>
</p:sld>
</file>

<file path=ppt/theme/theme1.xml><?xml version="1.0" encoding="utf-8"?>
<a:theme xmlns:a="http://schemas.openxmlformats.org/drawingml/2006/main" name="Office">
  <a:themeElements>
    <a:clrScheme name="Benutzerdefiniert 2">
      <a:dk1>
        <a:sysClr val="windowText" lastClr="000000"/>
      </a:dk1>
      <a:lt1>
        <a:sysClr val="window" lastClr="FFFFFF"/>
      </a:lt1>
      <a:dk2>
        <a:srgbClr val="44546A"/>
      </a:dk2>
      <a:lt2>
        <a:srgbClr val="E7E6E6"/>
      </a:lt2>
      <a:accent1>
        <a:srgbClr val="455C7B"/>
      </a:accent1>
      <a:accent2>
        <a:srgbClr val="DA727E"/>
      </a:accent2>
      <a:accent3>
        <a:srgbClr val="FFBC67"/>
      </a:accent3>
      <a:accent4>
        <a:srgbClr val="AC6C82"/>
      </a:accent4>
      <a:accent5>
        <a:srgbClr val="685C79"/>
      </a:accent5>
      <a:accent6>
        <a:srgbClr val="0C7185"/>
      </a:accent6>
      <a:hlink>
        <a:srgbClr val="0563C1"/>
      </a:hlink>
      <a:folHlink>
        <a:srgbClr val="954F72"/>
      </a:folHlink>
    </a:clrScheme>
    <a:fontScheme name="Custom 11">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1050" b="0" i="0" u="none" strike="noStrike" cap="none" normalizeH="0" baseline="0" dirty="0" smtClean="0">
            <a:ln>
              <a:noFill/>
            </a:ln>
            <a:solidFill>
              <a:schemeClr val="bg1">
                <a:lumMod val="50000"/>
              </a:schemeClr>
            </a:solidFill>
            <a:effectLst/>
            <a:latin typeface="Source Sans Pro" panose="020B0503030403020204" pitchFamily="34" charset="0"/>
            <a:ea typeface="Source Sans Pro" panose="020B0503030403020204" pitchFamily="34" charset="0"/>
          </a:defRPr>
        </a:defPPr>
      </a:lstStyle>
    </a:spDef>
    <a:txDef>
      <a:spPr>
        <a:noFill/>
      </a:spPr>
      <a:bodyPr wrap="square">
        <a:spAutoFit/>
      </a:bodyPr>
      <a:lstStyle>
        <a:defPPr algn="ctr">
          <a:defRPr sz="18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0</TotalTime>
  <Words>3580</Words>
  <Application>Microsoft Office PowerPoint</Application>
  <PresentationFormat>Widescreen</PresentationFormat>
  <Paragraphs>155</Paragraphs>
  <Slides>22</Slides>
  <Notes>12</Notes>
  <HiddenSlides>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22</vt:i4>
      </vt:variant>
    </vt:vector>
  </HeadingPairs>
  <TitlesOfParts>
    <vt:vector size="38" baseType="lpstr">
      <vt:lpstr>Arial</vt:lpstr>
      <vt:lpstr>Atkinson Hyperlegible</vt:lpstr>
      <vt:lpstr>Calibri</vt:lpstr>
      <vt:lpstr>Cambria</vt:lpstr>
      <vt:lpstr>ElsevierGulliver</vt:lpstr>
      <vt:lpstr>Open Sans</vt:lpstr>
      <vt:lpstr>Open Sans Light</vt:lpstr>
      <vt:lpstr>Open Sans Semibold</vt:lpstr>
      <vt:lpstr>Oswald</vt:lpstr>
      <vt:lpstr>Source Sans Pro</vt:lpstr>
      <vt:lpstr>Source Serif Pro</vt:lpstr>
      <vt:lpstr>Source Serif Pro Light</vt:lpstr>
      <vt:lpstr>Times New Roman</vt:lpstr>
      <vt:lpstr>Wingdings</vt:lpstr>
      <vt:lpstr>Yanone Kaffeesatz Medium</vt:lpstr>
      <vt:lpstr>Office</vt:lpstr>
      <vt:lpstr>Temporal evolution of beta bursts in the parkinsonian cortical and basal ganglia network Cagnan ea., PNAS, 2019</vt:lpstr>
      <vt:lpstr>todays topic</vt:lpstr>
      <vt:lpstr>author</vt:lpstr>
      <vt:lpstr>intro</vt:lpstr>
      <vt:lpstr>theories on abnormal propagation</vt:lpstr>
      <vt:lpstr>research question:</vt:lpstr>
      <vt:lpstr>what are beta bursts?</vt:lpstr>
      <vt:lpstr>why?</vt:lpstr>
      <vt:lpstr>methods</vt:lpstr>
      <vt:lpstr>outcome parameters</vt:lpstr>
      <vt:lpstr>PowerPoint Presentation</vt:lpstr>
      <vt:lpstr>PowerPoint Presentation</vt:lpstr>
      <vt:lpstr>PowerPoint Presentation</vt:lpstr>
      <vt:lpstr>PowerPoint Presentation</vt:lpstr>
      <vt:lpstr>take home</vt:lpstr>
      <vt:lpstr>relevant for gait?</vt:lpstr>
      <vt:lpstr>Thanks for listening carefully</vt:lpstr>
      <vt:lpstr>discussion</vt:lpstr>
      <vt:lpstr>Next JC</vt:lpstr>
      <vt:lpstr>what is phase</vt:lpstr>
      <vt:lpstr>lfp and spikes</vt:lpstr>
      <vt:lpstr>firing and PD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Age on Event-related Desynchronization in Visuomotor-Task Motor Imagery</dc:title>
  <dc:creator>Julius Welzel</dc:creator>
  <cp:lastModifiedBy>Julius Welzel</cp:lastModifiedBy>
  <cp:revision>230</cp:revision>
  <dcterms:created xsi:type="dcterms:W3CDTF">2019-05-13T19:54:41Z</dcterms:created>
  <dcterms:modified xsi:type="dcterms:W3CDTF">2023-03-15T08:29:14Z</dcterms:modified>
</cp:coreProperties>
</file>